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/Relationships>
</file>

<file path=ppt/charts/_rels/chart1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_rels/chart2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2.xlsx"/></Relationships>
</file>

<file path=ppt/charts/_rels/chart3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1"/>
    <c:plotArea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Share (%)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Hydel</c:v>
                </c:pt>
                <c:pt idx="1">
                  <c:v>Thermal</c:v>
                </c:pt>
                <c:pt idx="2">
                  <c:v>Nuclear</c:v>
                </c:pt>
                <c:pt idx="3">
                  <c:v>Renewable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23.4</c:v>
                </c:pt>
                <c:pt idx="1">
                  <c:v>49.2</c:v>
                </c:pt>
                <c:pt idx="2">
                  <c:v>7.1</c:v>
                </c:pt>
                <c:pt idx="3">
                  <c:v>20.3</c:v>
                </c:pt>
              </c:numCache>
            </c:numRef>
          </c:val>
        </c:ser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/>
        <c:delete val="0"/>
        <c:axPos val="l"/>
        <c:majorGridlines/>
        <c:title>
          <c:tx>
            <c:rich>
              <a:bodyPr/>
              <a:lstStyle/>
              <a:p>
                <a:pPr>
                  <a:defRPr sz="900"/>
                </a:pPr>
                <a:r>
                  <a:t>Percent</a:t>
                </a:r>
              </a:p>
            </c:rich>
          </c:tx>
          <c:layout/>
          <c:overlay val="0"/>
        </c:title>
        <c:majorTickMark val="out"/>
        <c:minorTickMark val="none"/>
        <c:tickLblPos val="nextTo"/>
        <c:txPr>
          <a:bodyPr/>
          <a:lstStyle/>
          <a:p>
            <a:pPr>
              <a:defRPr sz="900"/>
            </a:pPr>
          </a:p>
        </c:txPr>
        <c:crossAx val="-2068027336"/>
        <c:crosses val="autoZero"/>
      </c:valAx>
    </c:plotArea>
    <c:dispBlanksAs val="gap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1"/>
    <c:plotArea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Share (%)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Hydel</c:v>
                </c:pt>
                <c:pt idx="1">
                  <c:v>Thermal</c:v>
                </c:pt>
                <c:pt idx="2">
                  <c:v>Nuclear</c:v>
                </c:pt>
                <c:pt idx="3">
                  <c:v>Renewable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30.1</c:v>
                </c:pt>
                <c:pt idx="1">
                  <c:v>46.9</c:v>
                </c:pt>
                <c:pt idx="2">
                  <c:v>18.5</c:v>
                </c:pt>
                <c:pt idx="3">
                  <c:v>4.5</c:v>
                </c:pt>
              </c:numCache>
            </c:numRef>
          </c:val>
        </c:ser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/>
        <c:delete val="0"/>
        <c:axPos val="l"/>
        <c:majorGridlines/>
        <c:title>
          <c:tx>
            <c:rich>
              <a:bodyPr/>
              <a:lstStyle/>
              <a:p>
                <a:pPr>
                  <a:defRPr sz="900"/>
                </a:pPr>
                <a:r>
                  <a:t>Percent</a:t>
                </a:r>
              </a:p>
            </c:rich>
          </c:tx>
          <c:layout/>
          <c:overlay val="0"/>
        </c:title>
        <c:majorTickMark val="out"/>
        <c:minorTickMark val="none"/>
        <c:tickLblPos val="nextTo"/>
        <c:txPr>
          <a:bodyPr/>
          <a:lstStyle/>
          <a:p>
            <a:pPr>
              <a:defRPr sz="900"/>
            </a:pPr>
          </a:p>
        </c:txPr>
        <c:crossAx val="-2068027336"/>
        <c:crosses val="autoZero"/>
      </c:valAx>
    </c:plotArea>
    <c:dispBlanksAs val="gap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1"/>
    <c:plotArea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FY2025 Jul–Mar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Household</c:v>
                </c:pt>
                <c:pt idx="1">
                  <c:v>Industry</c:v>
                </c:pt>
                <c:pt idx="2">
                  <c:v>Commercial</c:v>
                </c:pt>
                <c:pt idx="3">
                  <c:v>Agriculture</c:v>
                </c:pt>
                <c:pt idx="4">
                  <c:v>Others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49.6</c:v>
                </c:pt>
                <c:pt idx="1">
                  <c:v>26.3</c:v>
                </c:pt>
                <c:pt idx="2">
                  <c:v>8.6</c:v>
                </c:pt>
                <c:pt idx="3">
                  <c:v>5.7</c:v>
                </c:pt>
                <c:pt idx="4">
                  <c:v>9.8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FY2026 Jul–Mar</c:v>
                </c:pt>
              </c:strCache>
            </c:strRef>
          </c:tx>
          <c:cat>
            <c:strRef>
              <c:f>Sheet1!$A$2:$A$6</c:f>
              <c:strCache>
                <c:ptCount val="5"/>
                <c:pt idx="0">
                  <c:v>Household</c:v>
                </c:pt>
                <c:pt idx="1">
                  <c:v>Industry</c:v>
                </c:pt>
                <c:pt idx="2">
                  <c:v>Commercial</c:v>
                </c:pt>
                <c:pt idx="3">
                  <c:v>Agriculture</c:v>
                </c:pt>
                <c:pt idx="4">
                  <c:v>Others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47.48</c:v>
                </c:pt>
                <c:pt idx="1">
                  <c:v>31.52</c:v>
                </c:pt>
                <c:pt idx="2">
                  <c:v>8.47</c:v>
                </c:pt>
                <c:pt idx="3">
                  <c:v>3.17</c:v>
                </c:pt>
                <c:pt idx="4">
                  <c:v>9.36</c:v>
                </c:pt>
              </c:numCache>
            </c:numRef>
          </c:val>
        </c:ser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900"/>
            </a:pPr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/>
        <c:delete val="0"/>
        <c:axPos val="l"/>
        <c:majorGridlines/>
        <c:title>
          <c:tx>
            <c:rich>
              <a:bodyPr/>
              <a:lstStyle/>
              <a:p>
                <a:pPr>
                  <a:defRPr sz="900"/>
                </a:pPr>
                <a:r>
                  <a:t>Percent</a:t>
                </a:r>
              </a:p>
            </c:rich>
          </c:tx>
          <c:layout/>
          <c:overlay val="0"/>
        </c:title>
        <c:majorTickMark val="out"/>
        <c:minorTickMark val="none"/>
        <c:tickLblPos val="nextTo"/>
        <c:txPr>
          <a:bodyPr/>
          <a:lstStyle/>
          <a:p>
            <a:pPr>
              <a:defRPr sz="900"/>
            </a:pPr>
          </a:p>
        </c:txPr>
        <c:crossAx val="-2068027336"/>
        <c:crosses val="autoZero"/>
      </c:valAx>
    </c:plotArea>
    <c:legend>
      <c:legendPos val="b"/>
      <c:txPr>
        <a:bodyPr/>
        <a:lstStyle/>
        <a:p>
          <a:pPr>
            <a:defRPr sz="900"/>
          </a:pPr>
        </a:p>
      </c:txPr>
    </c:legend>
    <c:dispBlanksAs val="gap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3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2843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1051560"/>
            <a:ext cx="128016" cy="4480560"/>
          </a:xfrm>
          <a:prstGeom prst="rect">
            <a:avLst/>
          </a:prstGeom>
          <a:solidFill>
            <a:srgbClr val="C5973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1097280" y="1325880"/>
            <a:ext cx="987552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400" b="1">
                <a:solidFill>
                  <a:srgbClr val="FFFFFF"/>
                </a:solidFill>
              </a:defRPr>
            </a:pPr>
            <a:r>
              <a:t>Pakistan Economic Survey 2025–26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" y="3337560"/>
            <a:ext cx="9509760" cy="9144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800">
                <a:solidFill>
                  <a:srgbClr val="CDDBE6"/>
                </a:solidFill>
              </a:defRPr>
            </a:pPr>
            <a:r>
              <a:t>Energy Sector: Performance, Transition, Risks &amp; Policy Direction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24712" y="5212080"/>
            <a:ext cx="9601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00">
                <a:solidFill>
                  <a:srgbClr val="AABECD"/>
                </a:solidFill>
              </a:defRPr>
            </a:pPr>
            <a:r>
              <a:t>Source: Pakistan Economic Survey 2025–26, Chapter 14: Energy — Ministry of Finance, Government of Pakistan.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Executive Summary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2648" y="987552"/>
            <a:ext cx="1078992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>
                <a:solidFill>
                  <a:srgbClr val="646E78"/>
                </a:solidFill>
              </a:defRPr>
            </a:pPr>
            <a:r>
              <a:t>Pakistan is shifting toward cleaner capacity, while affordability, imported-energy exposure and system reform remain central.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2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31520" y="1554480"/>
            <a:ext cx="3429000" cy="1600200"/>
          </a:xfrm>
          <a:prstGeom prst="roundRect">
            <a:avLst/>
          </a:prstGeom>
          <a:solidFill>
            <a:srgbClr val="F4F7F9"/>
          </a:solidFill>
          <a:ln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14400" y="1755648"/>
            <a:ext cx="306324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F7479"/>
                </a:solidFill>
              </a:defRPr>
            </a:pPr>
            <a:r>
              <a:t>49,651 MW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2340864"/>
            <a:ext cx="306324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50" b="1">
                <a:solidFill>
                  <a:srgbClr val="122843"/>
                </a:solidFill>
              </a:defRPr>
            </a:pPr>
            <a:r>
              <a:t>Installed capacity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2724912"/>
            <a:ext cx="3063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646E78"/>
                </a:solidFill>
              </a:defRPr>
            </a:pPr>
            <a:r>
              <a:t>End-March FY2026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480559" y="1554480"/>
            <a:ext cx="3429000" cy="1600200"/>
          </a:xfrm>
          <a:prstGeom prst="roundRect">
            <a:avLst/>
          </a:prstGeom>
          <a:solidFill>
            <a:srgbClr val="F4F7F9"/>
          </a:solidFill>
          <a:ln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4663440" y="1755648"/>
            <a:ext cx="306324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F7479"/>
                </a:solidFill>
              </a:defRPr>
            </a:pPr>
            <a:r>
              <a:t>92,835 GWh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63440" y="2340864"/>
            <a:ext cx="306324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50" b="1">
                <a:solidFill>
                  <a:srgbClr val="122843"/>
                </a:solidFill>
              </a:defRPr>
            </a:pPr>
            <a:r>
              <a:t>Electricity generation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63440" y="2724912"/>
            <a:ext cx="3063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646E78"/>
                </a:solidFill>
              </a:defRPr>
            </a:pPr>
            <a:r>
              <a:t>Jul–Mar FY2026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229600" y="1554480"/>
            <a:ext cx="3429000" cy="1600200"/>
          </a:xfrm>
          <a:prstGeom prst="roundRect">
            <a:avLst/>
          </a:prstGeom>
          <a:solidFill>
            <a:srgbClr val="F4F7F9"/>
          </a:solidFill>
          <a:ln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412480" y="1755648"/>
            <a:ext cx="306324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F7479"/>
                </a:solidFill>
              </a:defRPr>
            </a:pPr>
            <a:r>
              <a:t>83,143 GWh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412480" y="2340864"/>
            <a:ext cx="306324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50" b="1">
                <a:solidFill>
                  <a:srgbClr val="122843"/>
                </a:solidFill>
              </a:defRPr>
            </a:pPr>
            <a:r>
              <a:t>Electricity consumption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412480" y="2724912"/>
            <a:ext cx="3063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646E78"/>
                </a:solidFill>
              </a:defRPr>
            </a:pPr>
            <a:r>
              <a:t>Jul–Mar FY2026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31520" y="3520439"/>
            <a:ext cx="3429000" cy="1600200"/>
          </a:xfrm>
          <a:prstGeom prst="roundRect">
            <a:avLst/>
          </a:prstGeom>
          <a:solidFill>
            <a:srgbClr val="F4F7F9"/>
          </a:solidFill>
          <a:ln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14400" y="3721607"/>
            <a:ext cx="306324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F7479"/>
                </a:solidFill>
              </a:defRPr>
            </a:pPr>
            <a:r>
              <a:t>50.8%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4400" y="4306824"/>
            <a:ext cx="306324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50" b="1">
                <a:solidFill>
                  <a:srgbClr val="122843"/>
                </a:solidFill>
              </a:defRPr>
            </a:pPr>
            <a:r>
              <a:t>Clean/indigenous capacity share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14400" y="4690872"/>
            <a:ext cx="3063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646E78"/>
                </a:solidFill>
              </a:defRPr>
            </a:pPr>
            <a:r>
              <a:t>Hydel + nuclear + renewables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480559" y="3520439"/>
            <a:ext cx="3429000" cy="1600200"/>
          </a:xfrm>
          <a:prstGeom prst="roundRect">
            <a:avLst/>
          </a:prstGeom>
          <a:solidFill>
            <a:srgbClr val="F4F7F9"/>
          </a:solidFill>
          <a:ln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4663440" y="3721607"/>
            <a:ext cx="306324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F7479"/>
                </a:solidFill>
              </a:defRPr>
            </a:pPr>
            <a:r>
              <a:t>53.1%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663440" y="4306824"/>
            <a:ext cx="306324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50" b="1">
                <a:solidFill>
                  <a:srgbClr val="122843"/>
                </a:solidFill>
              </a:defRPr>
            </a:pPr>
            <a:r>
              <a:t>Clean/indigenous generation share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663440" y="4690872"/>
            <a:ext cx="3063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646E78"/>
                </a:solidFill>
              </a:defRPr>
            </a:pPr>
            <a:r>
              <a:t>Hydel + nuclear + renewables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8229600" y="3520439"/>
            <a:ext cx="3429000" cy="1600200"/>
          </a:xfrm>
          <a:prstGeom prst="roundRect">
            <a:avLst/>
          </a:prstGeom>
          <a:solidFill>
            <a:srgbClr val="F4F7F9"/>
          </a:solidFill>
          <a:ln>
            <a:solidFill>
              <a:srgbClr val="DAE2E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8412480" y="3721607"/>
            <a:ext cx="306324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1F7479"/>
                </a:solidFill>
              </a:defRPr>
            </a:pPr>
            <a:r>
              <a:t>3.8%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412480" y="4306824"/>
            <a:ext cx="306324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250" b="1">
                <a:solidFill>
                  <a:srgbClr val="122843"/>
                </a:solidFill>
              </a:defRPr>
            </a:pPr>
            <a:r>
              <a:t>Consumption growth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412480" y="4690872"/>
            <a:ext cx="3063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900">
                <a:solidFill>
                  <a:srgbClr val="646E78"/>
                </a:solidFill>
              </a:defRPr>
            </a:pPr>
            <a:r>
              <a:t>vs Jul–Mar FY2025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Pakistan Economic Survey 2025–26, Chapter 14: Energy — Ministry of Finance, Government of Pakistan.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Installed Capacity Mix — FY2026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2648" y="987552"/>
            <a:ext cx="1078992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>
                <a:solidFill>
                  <a:srgbClr val="646E78"/>
                </a:solidFill>
              </a:defRPr>
            </a:pPr>
            <a:r>
              <a:t>Renewables rose sharply with 7,319 MW of net-metering capacity included.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3</a:t>
            </a:r>
          </a:p>
        </p:txBody>
      </p:sp>
      <p:graphicFrame>
        <p:nvGraphicFramePr>
          <p:cNvPr id="6" name="Chart 5"/>
          <p:cNvGraphicFramePr>
            <a:graphicFrameLocks noGrp="1"/>
          </p:cNvGraphicFramePr>
          <p:nvPr/>
        </p:nvGraphicFramePr>
        <p:xfrm>
          <a:off x="777240" y="1508760"/>
          <a:ext cx="10698480" cy="452628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Pakistan Economic Survey 2025–26, Chapter 14: Energy — Ministry of Finance, Government of Pakistan.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Electricity Generation Mix — Jul–Mar FY2026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2648" y="987552"/>
            <a:ext cx="1078992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>
                <a:solidFill>
                  <a:srgbClr val="646E78"/>
                </a:solidFill>
              </a:defRPr>
            </a:pPr>
            <a:r>
              <a:t>Hydel, nuclear and renewables together supplied 53.1% of generation.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4</a:t>
            </a:r>
          </a:p>
        </p:txBody>
      </p:sp>
      <p:graphicFrame>
        <p:nvGraphicFramePr>
          <p:cNvPr id="6" name="Chart 5"/>
          <p:cNvGraphicFramePr>
            <a:graphicFrameLocks noGrp="1"/>
          </p:cNvGraphicFramePr>
          <p:nvPr/>
        </p:nvGraphicFramePr>
        <p:xfrm>
          <a:off x="777240" y="1508760"/>
          <a:ext cx="10698480" cy="452628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Pakistan Economic Survey 2025–26, Chapter 14: Energy — Ministry of Finance, Government of Pakistan.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Electricity Consumption by Sector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2648" y="987552"/>
            <a:ext cx="10789920" cy="384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050">
                <a:solidFill>
                  <a:srgbClr val="646E78"/>
                </a:solidFill>
              </a:defRPr>
            </a:pPr>
            <a:r>
              <a:t>Industrial share rose strongly; household and agriculture shares declined.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5</a:t>
            </a:r>
          </a:p>
        </p:txBody>
      </p:sp>
      <p:graphicFrame>
        <p:nvGraphicFramePr>
          <p:cNvPr id="6" name="Chart 5"/>
          <p:cNvGraphicFramePr>
            <a:graphicFrameLocks noGrp="1"/>
          </p:cNvGraphicFramePr>
          <p:nvPr/>
        </p:nvGraphicFramePr>
        <p:xfrm>
          <a:off x="777240" y="1508760"/>
          <a:ext cx="10698480" cy="452628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Pakistan Economic Survey 2025–26, Chapter 14: Energy — Ministry of Finance, Government of Pakistan.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Demand-Side Structural Shift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6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" y="1527048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Total electricity consumption rose to 83,143 GWh, up 3.8% year-on-year.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2203704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2313432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Industrial consumption increased to 26,205 GWh from 21,083 GWh, lifting its share to 31.5%.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990088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" y="3099816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Household consumption was 39,472 GWh; its share eased to 47.5%.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776472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" y="3886200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Agriculture consumption fell 42.3% to 2,636 GWh, with the Survey citing irrigation, rainfall and possible solar/diesel substitution.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4562856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4400" y="4672584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Tariff increases and alternative-energy adoption are changing grid-demand patterns.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Pakistan Economic Survey 2025–26, Chapter 14: Energy — Ministry of Finance, Government of Pakistan.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Energy Security &amp; External Risks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7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" y="1527048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Pakistan remains materially dependent on imported petroleum products.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2203704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2313432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Strait of Hormuz and wider Middle East disruptions increase oil-price, freight and supply uncertainty.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990088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" y="3099816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Energy shocks transmit through inflation, the import bill, industrial inputs and external balances.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776472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" y="3886200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Indigenous energy and diversification therefore have macroeconomic as well as sectoral value.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Pakistan Economic Survey 2025–26, Chapter 14: Energy — Ministry of Finance, Government of Pakistan.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Natural Gas, Petroleum &amp; Coal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8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" y="1527048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Domestic petroleum production remains constrained and import reliance continues.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2203704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2313432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Indigenous natural-gas reserves are depleting; imported LNG remains important for power and industry.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990088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" y="3099816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Domestic refinery utilization is suboptimal; upgrades and new investment remain policy priorities.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776472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" y="3886200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Thar coal is being developed for energy security, while environmental and clean-technology concerns remain.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Pakistan Economic Survey 2025–26, Chapter 14: Energy — Ministry of Finance, Government of Pakistan.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Private Investment &amp; Power Infrastructure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9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" y="1527048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PPIB remains the focal institution for private investment in power generation and transmission.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2203704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2313432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A 32 MW bagasse project achieved commercial operation in October 2025.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990088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" y="3099816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A 40 MW project in Gwadar received in-principle approval.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776472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" y="3886200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A 100 MW Gilgit-Baltistan solar initiative is progressing through rooftop and utility-scale workstreams.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Pakistan Economic Survey 2025–26, Chapter 14: Energy — Ministry of Finance, Government of Pakistan.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Policy Framework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10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" y="1527048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Government priorities: energy security, affordability and sustainability.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2203704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2313432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Integrated Generation Capacity Expansion Plan (IGCEP) guides future capacity planning.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990088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" y="3099816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National Electricity Policy 2021 anchors broader power-sector reforms.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776472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" y="3886200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Alternative &amp; Renewable Energy Policy 2019 supports cleaner and more diversified supply.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4562856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4400" y="4672584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Governance, private-sector participation and indigenous resources are key implementation themes.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Pakistan Economic Survey 2025–26, Chapter 14: Energy — Ministry of Finance, Government of Pakistan.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Implications for Circular Debt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11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" y="1527048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Lower-cost indigenous generation can reduce exposure to imported-fuel and exchange-rate shocks.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2203704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2313432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Falling grid demand in some segments can raise the burden of fixed system costs per unit sold.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990088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" y="3099816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Rapid net-metering growth changes the revenue base of the grid and requires tariff/network redesign.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776472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" y="3886200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Industrial demand recovery is positive for utilization, but competitiveness depends on affordable tariffs.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4562856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4400" y="4672584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Circular-debt control therefore requires demand planning, cost reduction and distribution reform—not capacity additions alone.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Pakistan Economic Survey 2025–26, Chapter 14: Energy — Ministry of Finance, Government of Pakistan.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F747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94360" y="384048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500" b="1">
                <a:solidFill>
                  <a:srgbClr val="122843"/>
                </a:solidFill>
              </a:defRPr>
            </a:pPr>
            <a:r>
              <a:t>Crux — What the Survey Tells Policymakers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84280" y="6473952"/>
            <a:ext cx="4114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00">
                <a:solidFill>
                  <a:srgbClr val="646E78"/>
                </a:solidFill>
              </a:defRPr>
            </a:pPr>
            <a:r>
              <a:t>12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85800" y="1417320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14400" y="1527048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Pakistan’s power mix is becoming cleaner: 50.8% of capacity and 53.1% of generation came from hydel, nuclear and renewables.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2203704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2313432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The grid is undergoing a demand transition driven by tariffs, solar adoption and changing sectoral use.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990088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914400" y="3099816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Imported-energy dependence remains a major macroeconomic vulnerability.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776472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14400" y="3886200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Future policy must align generation planning, grid economics, private investment and consumer affordability.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4562856"/>
            <a:ext cx="10789920" cy="658368"/>
          </a:xfrm>
          <a:prstGeom prst="roundRect">
            <a:avLst/>
          </a:prstGeom>
          <a:solidFill>
            <a:srgbClr val="F4F7F9"/>
          </a:solidFill>
          <a:ln>
            <a:solidFill>
              <a:srgbClr val="E0E6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4400" y="4672584"/>
            <a:ext cx="10287000" cy="4389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500">
                <a:solidFill>
                  <a:srgbClr val="232A30"/>
                </a:solidFill>
              </a:defRPr>
            </a:pPr>
            <a:r>
              <a:t>For circular debt, the strategic objective is a lower-cost, better-governed system with sustainable demand and collections.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1792" y="6473952"/>
            <a:ext cx="1042416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750">
                <a:solidFill>
                  <a:srgbClr val="646E78"/>
                </a:solidFill>
              </a:defRPr>
            </a:pPr>
            <a:r>
              <a:t>Source: Pakistan Economic Survey 2025–26, Chapter 14: Energy — Ministry of Finance, Government of Pakistan.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