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1"/>
    <c:plotArea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Rs billion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2019-20</c:v>
                </c:pt>
                <c:pt idx="1">
                  <c:v>2020-21</c:v>
                </c:pt>
                <c:pt idx="2">
                  <c:v>2021-22</c:v>
                </c:pt>
                <c:pt idx="3">
                  <c:v>2022-23</c:v>
                </c:pt>
                <c:pt idx="4">
                  <c:v>2023-24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2198.47</c:v>
                </c:pt>
                <c:pt idx="1">
                  <c:v>2280.15</c:v>
                </c:pt>
                <c:pt idx="2">
                  <c:v>2252.75</c:v>
                </c:pt>
                <c:pt idx="3">
                  <c:v>2310.0</c:v>
                </c:pt>
                <c:pt idx="4">
                  <c:v>2393.37</c:v>
                </c:pt>
              </c:numCache>
            </c:numRef>
          </c:val>
          <c:smooth val="0"/>
        </c:ser>
        <c:marker val="1"/>
        <c:smooth val="0"/>
        <c:axId val="2118791784"/>
        <c:axId val="2140495176"/>
      </c:lineChart>
      <c:catAx>
        <c:axId val="21187917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</a:p>
        </c:txPr>
        <c:crossAx val="2140495176"/>
        <c:crosses val="autoZero"/>
        <c:auto val="1"/>
        <c:lblAlgn val="ctr"/>
        <c:lblOffset val="100"/>
        <c:noMultiLvlLbl val="0"/>
      </c:catAx>
      <c:valAx>
        <c:axId val="2140495176"/>
        <c:scaling/>
        <c:delete val="0"/>
        <c:axPos val="l"/>
        <c:majorGridlines/>
        <c:title>
          <c:tx>
            <c:rich>
              <a:bodyPr/>
              <a:lstStyle/>
              <a:p>
                <a:pPr>
                  <a:defRPr sz="900"/>
                </a:pPr>
                <a:r>
                  <a:t>Rs billion</a:t>
                </a:r>
              </a:p>
            </c:rich>
          </c:tx>
          <c:layout/>
          <c:overlay val="0"/>
        </c:title>
        <c:majorTickMark val="out"/>
        <c:minorTickMark val="none"/>
        <c:tickLblPos val="nextTo"/>
        <c:txPr>
          <a:bodyPr/>
          <a:lstStyle/>
          <a:p>
            <a:pPr>
              <a:defRPr sz="900"/>
            </a:pPr>
          </a:p>
        </c:txPr>
        <c:crossAx val="2118791784"/>
        <c:crosses val="autoZero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284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1051560"/>
            <a:ext cx="128016" cy="4480560"/>
          </a:xfrm>
          <a:prstGeom prst="rect">
            <a:avLst/>
          </a:prstGeom>
          <a:solidFill>
            <a:srgbClr val="C597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1097280" y="1325880"/>
            <a:ext cx="987552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400" b="1">
                <a:solidFill>
                  <a:srgbClr val="FFFFFF"/>
                </a:solidFill>
              </a:defRPr>
            </a:pPr>
            <a:r>
              <a:t>NEPRA State of the Industry Report 2024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" y="3337560"/>
            <a:ext cx="950976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>
                <a:solidFill>
                  <a:srgbClr val="CDDBE6"/>
                </a:solidFill>
              </a:defRPr>
            </a:pPr>
            <a:r>
              <a:t>Power-Sector Performance, Circular Debt, Distribution Losses &amp; Reform Priorities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" y="5212080"/>
            <a:ext cx="9601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AABECD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Executive Summary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648" y="987552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646E78"/>
                </a:solidFill>
              </a:defRPr>
            </a:pPr>
            <a:r>
              <a:t>NEPRA identifies distribution governance, losses and recovery as core drivers of sector financial stress.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554480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14400" y="1755648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Rs 2,393.37 bn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234086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Circular debt stock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72491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30 June 2024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80559" y="1554480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63440" y="1755648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18.31%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63440" y="234086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Actual T&amp;D losses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63440" y="272491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Allowed level: 11.77%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29600" y="1554480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412480" y="1755648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92.44%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12480" y="234086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Recovery rate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12480" y="272491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Below full cost recovery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31520" y="3520439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14400" y="3721607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Rs 276.35 bn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430682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Excess-loss burden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469087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FY2023–24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480559" y="3520439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4663440" y="3721607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Rs 314.51 bn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63440" y="430682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Recovery shortfall burden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63440" y="469087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FY2023–24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229600" y="3520439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8412480" y="3721607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Rs 2,320.88 bn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412480" y="430682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DISCO + KE receivables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412480" y="469087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FY2023–24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Circular Debt Stock — Five-Year Trend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648" y="987552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646E78"/>
                </a:solidFill>
              </a:defRPr>
            </a:pPr>
            <a:r>
              <a:t>Circular debt increased by Rs 83.37 billion in FY2023–24.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3</a:t>
            </a:r>
          </a:p>
        </p:txBody>
      </p:sp>
      <p:graphicFrame>
        <p:nvGraphicFramePr>
          <p:cNvPr id="6" name="Chart 5"/>
          <p:cNvGraphicFramePr>
            <a:graphicFrameLocks noGrp="1"/>
          </p:cNvGraphicFramePr>
          <p:nvPr/>
        </p:nvGraphicFramePr>
        <p:xfrm>
          <a:off x="777240" y="1508760"/>
          <a:ext cx="10698480" cy="452628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FY2023–24: Two Major Distribution-Sector Pressures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4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31520" y="1554480"/>
            <a:ext cx="507492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755648"/>
            <a:ext cx="4709159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Rs 276.35 bn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2340864"/>
            <a:ext cx="4709159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Excess T&amp;D losses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2724912"/>
            <a:ext cx="4709159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Actual losses above regulator-approved levels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26479" y="1554480"/>
            <a:ext cx="507492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309359" y="1755648"/>
            <a:ext cx="4709159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Rs 314.506 bn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59" y="2340864"/>
            <a:ext cx="4709159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Recovery shortfall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59" y="2724912"/>
            <a:ext cx="4709159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Unrecovered billed amounts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31520" y="3520439"/>
            <a:ext cx="507492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3721607"/>
            <a:ext cx="4709159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Rs 1,094.936 bn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4306824"/>
            <a:ext cx="4709159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Running defaulters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4690872"/>
            <a:ext cx="4709159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Outstanding dues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126479" y="3520439"/>
            <a:ext cx="507492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309359" y="3721607"/>
            <a:ext cx="4709159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Rs 590.856 bn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09359" y="4306824"/>
            <a:ext cx="4709159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Combined burden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9359" y="4690872"/>
            <a:ext cx="4709159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Excess losses + recovery shortfall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Transmission &amp; Distribution Losses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Actual DISCO T&amp;D losses were 18.31% against an allowed 11.77%.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The gap added roughly Rs 276 billion to circular debt during FY2023–24.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NEPRA links high losses to inefficiency, outdated infrastructure and weak management.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Priority actions: targeted network improvement, prudent investment and stronger operational controls.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Bill Recovery &amp; Defaulters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6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Recovery was 92.44%, adding about Rs 314.51 billion to circular debt.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Running defaulters reached roughly Rs 1.095 trillion.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NEPRA views low recovery primarily as a governance and accountability problem.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Targeted action against defaulters and stronger recovery systems are preferable to broad feeder shutdowns that can further reduce revenue.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Receivables &amp; Financial Quality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7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Total receivables of DISCOs including K-Electric rose to about Rs 2.321 trillion.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NEPRA calls for validation of receivables and investigation of possible billing distortions.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Independent participation in receivable verification can improve credibility of balance-sheet data.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Financial transparency is essential for credible circular-debt management.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Governance: The Central Constraint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8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DISCO inefficiency and weak accountability undermine cost recovery.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Inability to pay CPPA-G transmits financial stress to generators and the wider energy chain.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Cross-subsidization can obscure operational differences and weaken incentives for efficiency.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NEPRA calls for organizational overhaul, accountability and improved management practices.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Transmission Constraints &amp; Cost of Power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9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Insufficient transmission and transformation capacity can prevent dispatch of cheaper generation.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Grid constraints may force reliance on costlier plants, increasing system operating cost.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Higher system cost feeds into tariffs, affordability pressures and sector receivables.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Transmission investment must therefore be evaluated as a cost-reduction tool, not only a reliability project.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Solarization: Opportunity and Revenue Challenge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10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Rapid off-grid and rooftop solar adoption signals consumer response to high tariffs and reliability concerns.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Solar can reduce fuel dependence and emissions, but it also changes grid sales and cost recovery.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Tariff and network-charge design must evolve as more consumers self-generate.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Future demand forecasting should explicitly incorporate distributed-energy adoption.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NEPRA Reform Priorities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11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Strengthen DISCO governance and managerial accountability.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Reduce excess T&amp;D losses through targeted investment and operational discipline.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Improve recovery through focused enforcement and modern collection systems.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Ensure timely federal and provincial subsidy payments.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4562856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4672584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Validate receivables and improve transparency of sector financial data.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Crux — NEPRA’s Core Message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12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Circular debt is a symptom of operational and governance failure, not only a financing problem.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Losses and recovery shortfalls alone imposed roughly Rs 591 billion of pressure in FY2023–24.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The distribution segment is the decisive battlefield for circular-debt containment.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Transmission bottlenecks and distorted incentives also increase the cost of electricity.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4562856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4672584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Sustainable reform requires governance, technology, financial discipline and transparent accountability together.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NEPRA, State of the Industry Report 2024.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