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D4AF37"/>
          </a:solidFill>
          <a:ln w="12700">
            <a:solidFill>
              <a:srgbClr val="D4AF37"/>
            </a:solidFill>
            <a:prstDash val="solid"/>
          </a:ln>
        </p:spPr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1002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83B5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83B56"/>
          </a:solidFill>
          <a:ln w="12700">
            <a:solidFill>
              <a:srgbClr val="183B56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685800" y="1005840"/>
            <a:ext cx="109728" cy="4526280"/>
          </a:xfrm>
          <a:prstGeom prst="rect">
            <a:avLst/>
          </a:prstGeom>
          <a:solidFill>
            <a:srgbClr val="D4AF37"/>
          </a:solidFill>
          <a:ln w="12700">
            <a:solidFill>
              <a:srgbClr val="D4AF37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51560" y="1234440"/>
            <a:ext cx="9875520" cy="13258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3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Strategic Shifts in</a:t>
            </a:r>
            <a:endParaRPr lang="en-US" sz="3600" dirty="0"/>
          </a:p>
          <a:p>
            <a:pPr indent="0" marL="0">
              <a:buNone/>
            </a:pPr>
            <a:r>
              <a:rPr lang="en-US" sz="3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India–Pakistan Relations</a:t>
            </a:r>
            <a:endParaRPr lang="en-US" sz="3600" dirty="0"/>
          </a:p>
        </p:txBody>
      </p:sp>
      <p:sp>
        <p:nvSpPr>
          <p:cNvPr id="5" name="Text 3"/>
          <p:cNvSpPr/>
          <p:nvPr/>
        </p:nvSpPr>
        <p:spPr>
          <a:xfrm>
            <a:off x="1078992" y="2788920"/>
            <a:ext cx="9601200" cy="420624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rgbClr val="CBD5E1"/>
                </a:solidFill>
              </a:rPr>
              <a:t>Emerging security dynamics, regional competition and prospects for stability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1078992" y="5285232"/>
            <a:ext cx="960120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AAB9C5"/>
                </a:solidFill>
              </a:rPr>
              <a:t>10–15 slide research-paper presentation | Executive summary first • Crux final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500" b="1" dirty="0">
                <a:solidFill>
                  <a:srgbClr val="183B5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Executive Summary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21208" y="822960"/>
            <a:ext cx="1051560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Strategic shift: from episodic rivalry toward competitive coexistence under complex deterrence.</a:t>
            </a:r>
            <a:endParaRPr lang="en-US" sz="920" dirty="0"/>
          </a:p>
        </p:txBody>
      </p:sp>
      <p:sp>
        <p:nvSpPr>
          <p:cNvPr id="4" name="Text 2"/>
          <p:cNvSpPr/>
          <p:nvPr/>
        </p:nvSpPr>
        <p:spPr>
          <a:xfrm>
            <a:off x="685800" y="1325880"/>
            <a:ext cx="3520440" cy="1234440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2025 Crisis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Direct military exchange under nuclear shadow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Pahalgam → strikes → ceasefire</a:t>
            </a:r>
            <a:endParaRPr lang="en-US" sz="1150" dirty="0"/>
          </a:p>
        </p:txBody>
      </p:sp>
      <p:sp>
        <p:nvSpPr>
          <p:cNvPr id="5" name="Text 3"/>
          <p:cNvSpPr/>
          <p:nvPr/>
        </p:nvSpPr>
        <p:spPr>
          <a:xfrm>
            <a:off x="4434840" y="1325880"/>
            <a:ext cx="3520440" cy="1234440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Water Security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Indus Waters Treaty became a strategic flashpoint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From technical mechanism to national-security issue</a:t>
            </a:r>
            <a:endParaRPr lang="en-US" sz="1150" dirty="0"/>
          </a:p>
        </p:txBody>
      </p:sp>
      <p:sp>
        <p:nvSpPr>
          <p:cNvPr id="6" name="Text 4"/>
          <p:cNvSpPr/>
          <p:nvPr/>
        </p:nvSpPr>
        <p:spPr>
          <a:xfrm>
            <a:off x="8183880" y="1325880"/>
            <a:ext cx="3246120" cy="1234440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New Domains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Drones, precision weapons, cyber and information warfare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Compressed decision time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>
            <a:off x="822960" y="2880360"/>
            <a:ext cx="10469880" cy="242316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pPr indent="0" marL="0">
              <a:buNone/>
            </a:pPr>
            <a:r>
              <a:rPr lang="en-US" sz="1330" dirty="0">
                <a:solidFill>
                  <a:srgbClr val="263238"/>
                </a:solidFill>
              </a:rPr>
              <a:t>• Traditional disputes remain unresolved, especially Jammu &amp; Kashmir and terrorism allegations.</a:t>
            </a:r>
            <a:endParaRPr lang="en-US" sz="1330" dirty="0"/>
          </a:p>
          <a:p>
            <a:pPr indent="0" marL="0">
              <a:buNone/>
            </a:pPr>
            <a:r>
              <a:rPr lang="en-US" sz="1330" dirty="0">
                <a:solidFill>
                  <a:srgbClr val="263238"/>
                </a:solidFill>
              </a:rPr>
              <a:t>• Nuclear deterrence restrains total war but does not prevent limited conventional crises.</a:t>
            </a:r>
            <a:endParaRPr lang="en-US" sz="1330" dirty="0"/>
          </a:p>
          <a:p>
            <a:pPr indent="0" marL="0">
              <a:buNone/>
            </a:pPr>
            <a:r>
              <a:rPr lang="en-US" sz="1330" dirty="0">
                <a:solidFill>
                  <a:srgbClr val="263238"/>
                </a:solidFill>
              </a:rPr>
              <a:t>• Economic disengagement has removed a stabilizing constituency for peace.</a:t>
            </a:r>
            <a:endParaRPr lang="en-US" sz="1330" dirty="0"/>
          </a:p>
          <a:p>
            <a:pPr indent="0" marL="0">
              <a:buNone/>
            </a:pPr>
            <a:r>
              <a:rPr lang="en-US" sz="1330" dirty="0">
                <a:solidFill>
                  <a:srgbClr val="263238"/>
                </a:solidFill>
              </a:rPr>
              <a:t>• External alignments now connect the rivalry to the U.S.–China, India–China and Gulf strategic environment.</a:t>
            </a:r>
            <a:endParaRPr lang="en-US" sz="1330" dirty="0"/>
          </a:p>
          <a:p>
            <a:pPr indent="0" marL="0">
              <a:buNone/>
            </a:pPr>
            <a:r>
              <a:rPr lang="en-US" sz="1330" dirty="0">
                <a:solidFill>
                  <a:srgbClr val="263238"/>
                </a:solidFill>
              </a:rPr>
              <a:t>• Policy priority should shift to escalation prevention, treaty protection and structured risk reduction.</a:t>
            </a:r>
            <a:endParaRPr lang="en-US" sz="1330" dirty="0"/>
          </a:p>
        </p:txBody>
      </p:sp>
      <p:sp>
        <p:nvSpPr>
          <p:cNvPr id="8" name="Text 6"/>
          <p:cNvSpPr/>
          <p:nvPr/>
        </p:nvSpPr>
        <p:spPr>
          <a:xfrm>
            <a:off x="502920" y="6473952"/>
            <a:ext cx="10607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" dirty="0">
                <a:solidFill>
                  <a:srgbClr val="7B8794"/>
                </a:solidFill>
              </a:rPr>
              <a:t>Research paper: Strategic Shifts in India–Pakistan Relations | Sources: official statements, IWT records, strategic-policy analyses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500" b="1" dirty="0">
                <a:solidFill>
                  <a:srgbClr val="183B5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Research Framework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21208" y="822960"/>
            <a:ext cx="1051560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The paper explains what is changing, why it matters, and how both states can reduce escalation risk.</a:t>
            </a:r>
            <a:endParaRPr lang="en-US" sz="920" dirty="0"/>
          </a:p>
        </p:txBody>
      </p:sp>
      <p:sp>
        <p:nvSpPr>
          <p:cNvPr id="4" name="Text 2"/>
          <p:cNvSpPr/>
          <p:nvPr/>
        </p:nvSpPr>
        <p:spPr>
          <a:xfrm>
            <a:off x="685800" y="1325880"/>
            <a:ext cx="5166360" cy="411480"/>
          </a:xfrm>
          <a:prstGeom prst="roundRect">
            <a:avLst>
              <a:gd name="adj" fmla="val 22222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</a:rPr>
              <a:t>Research Question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6263640" y="1325880"/>
            <a:ext cx="5166360" cy="411480"/>
          </a:xfrm>
          <a:prstGeom prst="roundRect">
            <a:avLst>
              <a:gd name="adj" fmla="val 22222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</a:rPr>
              <a:t>Objectives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777240" y="1883664"/>
            <a:ext cx="4956048" cy="361188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How are security doctrines, technology, external alignments, water disputes and economic disengagement reshaping India–Pakistan relations?</a:t>
            </a:r>
            <a:endParaRPr lang="en-US" sz="1260" dirty="0"/>
          </a:p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What policy framework can reduce conflict risk without requiring immediate comprehensive settlement?</a:t>
            </a:r>
            <a:endParaRPr lang="en-US" sz="1260" dirty="0"/>
          </a:p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How did the 2025 crisis alter assumptions about deterrence and escalation control?</a:t>
            </a:r>
            <a:endParaRPr lang="en-US" sz="1260" dirty="0"/>
          </a:p>
        </p:txBody>
      </p:sp>
      <p:sp>
        <p:nvSpPr>
          <p:cNvPr id="7" name="Text 5"/>
          <p:cNvSpPr/>
          <p:nvPr/>
        </p:nvSpPr>
        <p:spPr>
          <a:xfrm>
            <a:off x="6355080" y="1883664"/>
            <a:ext cx="4956048" cy="361188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Identify key historical and recent drivers of strategic rivalry.</a:t>
            </a:r>
            <a:endParaRPr lang="en-US" sz="1260" dirty="0"/>
          </a:p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Assess the 2025 crisis as a strategic inflection point.</a:t>
            </a:r>
            <a:endParaRPr lang="en-US" sz="1260" dirty="0"/>
          </a:p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Evaluate Kashmir, Indus waters, nuclear deterrence and external actors.</a:t>
            </a:r>
            <a:endParaRPr lang="en-US" sz="1260" dirty="0"/>
          </a:p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Develop practical risk-reduction recommendations for sustainable stability.</a:t>
            </a:r>
            <a:endParaRPr lang="en-US" sz="1260" dirty="0"/>
          </a:p>
        </p:txBody>
      </p:sp>
      <p:sp>
        <p:nvSpPr>
          <p:cNvPr id="8" name="Text 6"/>
          <p:cNvSpPr/>
          <p:nvPr/>
        </p:nvSpPr>
        <p:spPr>
          <a:xfrm>
            <a:off x="502920" y="6473952"/>
            <a:ext cx="10607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" dirty="0">
                <a:solidFill>
                  <a:srgbClr val="7B8794"/>
                </a:solidFill>
              </a:rPr>
              <a:t>Research paper: Strategic Shifts in India–Pakistan Relations | Sources: official statements, IWT records, strategic-policy analyses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500" b="1" dirty="0">
                <a:solidFill>
                  <a:srgbClr val="183B5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Historical Foundations of Rivalry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21208" y="822960"/>
            <a:ext cx="1051560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Partition, Kashmir and repeated wars created a durable security dilemma.</a:t>
            </a:r>
            <a:endParaRPr lang="en-US" sz="920" dirty="0"/>
          </a:p>
        </p:txBody>
      </p:sp>
      <p:sp>
        <p:nvSpPr>
          <p:cNvPr id="4" name="Text 2"/>
          <p:cNvSpPr/>
          <p:nvPr/>
        </p:nvSpPr>
        <p:spPr>
          <a:xfrm>
            <a:off x="685800" y="1874520"/>
            <a:ext cx="1668780" cy="1234440"/>
          </a:xfrm>
          <a:prstGeom prst="roundRect">
            <a:avLst>
              <a:gd name="adj" fmla="val 7407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1947–48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First Kashmir war</a:t>
            </a:r>
            <a:endParaRPr lang="en-US" sz="1050" dirty="0"/>
          </a:p>
        </p:txBody>
      </p:sp>
      <p:sp>
        <p:nvSpPr>
          <p:cNvPr id="5" name="Text 3"/>
          <p:cNvSpPr/>
          <p:nvPr/>
        </p:nvSpPr>
        <p:spPr>
          <a:xfrm>
            <a:off x="2519172" y="1874520"/>
            <a:ext cx="1668780" cy="1234440"/>
          </a:xfrm>
          <a:prstGeom prst="roundRect">
            <a:avLst>
              <a:gd name="adj" fmla="val 7407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1965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Full-scale war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4352544" y="1874520"/>
            <a:ext cx="1668780" cy="1234440"/>
          </a:xfrm>
          <a:prstGeom prst="roundRect">
            <a:avLst>
              <a:gd name="adj" fmla="val 7407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1971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War &amp; Bangladesh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6185916" y="1874520"/>
            <a:ext cx="1668780" cy="1234440"/>
          </a:xfrm>
          <a:prstGeom prst="roundRect">
            <a:avLst>
              <a:gd name="adj" fmla="val 7407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1999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Kargil conflict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8019288" y="1874520"/>
            <a:ext cx="1668780" cy="1234440"/>
          </a:xfrm>
          <a:prstGeom prst="roundRect">
            <a:avLst>
              <a:gd name="adj" fmla="val 7407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2019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Kashmir status change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9852660" y="1874520"/>
            <a:ext cx="1668780" cy="1234440"/>
          </a:xfrm>
          <a:prstGeom prst="roundRect">
            <a:avLst>
              <a:gd name="adj" fmla="val 7407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2025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Military confrontation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868680" y="3657600"/>
            <a:ext cx="10149840" cy="16459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pPr indent="0" marL="0">
              <a:buNone/>
            </a:pPr>
            <a:r>
              <a:rPr lang="en-US" sz="1320" dirty="0">
                <a:solidFill>
                  <a:srgbClr val="263238"/>
                </a:solidFill>
              </a:rPr>
              <a:t>• The rivalry began almost immediately after independence in 1947.</a:t>
            </a:r>
            <a:endParaRPr lang="en-US" sz="1320" dirty="0"/>
          </a:p>
          <a:p>
            <a:pPr indent="0" marL="0">
              <a:buNone/>
            </a:pPr>
            <a:r>
              <a:rPr lang="en-US" sz="1320" dirty="0">
                <a:solidFill>
                  <a:srgbClr val="263238"/>
                </a:solidFill>
              </a:rPr>
              <a:t>• Jammu &amp; Kashmir remains the central territorial and political dispute.</a:t>
            </a:r>
            <a:endParaRPr lang="en-US" sz="1320" dirty="0"/>
          </a:p>
          <a:p>
            <a:pPr indent="0" marL="0">
              <a:buNone/>
            </a:pPr>
            <a:r>
              <a:rPr lang="en-US" sz="1320" dirty="0">
                <a:solidFill>
                  <a:srgbClr val="263238"/>
                </a:solidFill>
              </a:rPr>
              <a:t>• The 1972 Simla Agreement emphasized bilateral resolution, but recurring crises repeatedly interrupted normalization.</a:t>
            </a:r>
            <a:endParaRPr lang="en-US" sz="1320" dirty="0"/>
          </a:p>
          <a:p>
            <a:pPr indent="0" marL="0">
              <a:buNone/>
            </a:pPr>
            <a:r>
              <a:rPr lang="en-US" sz="1320" dirty="0">
                <a:solidFill>
                  <a:srgbClr val="263238"/>
                </a:solidFill>
              </a:rPr>
              <a:t>• Historical grievance now interacts with nuclear deterrence, technology and geopolitical competition.</a:t>
            </a:r>
            <a:endParaRPr lang="en-US" sz="1320" dirty="0"/>
          </a:p>
        </p:txBody>
      </p:sp>
      <p:sp>
        <p:nvSpPr>
          <p:cNvPr id="11" name="Text 9"/>
          <p:cNvSpPr/>
          <p:nvPr/>
        </p:nvSpPr>
        <p:spPr>
          <a:xfrm>
            <a:off x="502920" y="6473952"/>
            <a:ext cx="10607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" dirty="0">
                <a:solidFill>
                  <a:srgbClr val="7B8794"/>
                </a:solidFill>
              </a:rPr>
              <a:t>Research paper: Strategic Shifts in India–Pakistan Relations | Sources: official statements, IWT records, strategic-policy analyses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500" b="1" dirty="0">
                <a:solidFill>
                  <a:srgbClr val="183B5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Seven Strategic Shifts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21208" y="822960"/>
            <a:ext cx="1051560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The relationship is no longer defined only by borders and diplomacy.</a:t>
            </a:r>
            <a:endParaRPr lang="en-US" sz="920" dirty="0"/>
          </a:p>
        </p:txBody>
      </p:sp>
      <p:sp>
        <p:nvSpPr>
          <p:cNvPr id="4" name="Text 2"/>
          <p:cNvSpPr/>
          <p:nvPr/>
        </p:nvSpPr>
        <p:spPr>
          <a:xfrm>
            <a:off x="777240" y="1325880"/>
            <a:ext cx="5166360" cy="502920"/>
          </a:xfrm>
          <a:prstGeom prst="roundRect">
            <a:avLst>
              <a:gd name="adj" fmla="val 18182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Dialogue → Disengagement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6309360" y="1325880"/>
            <a:ext cx="5166360" cy="502920"/>
          </a:xfrm>
          <a:prstGeom prst="roundRect">
            <a:avLst>
              <a:gd name="adj" fmla="val 18182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Conventional rivalry → Complex deterrence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777240" y="2075688"/>
            <a:ext cx="5166360" cy="502920"/>
          </a:xfrm>
          <a:prstGeom prst="roundRect">
            <a:avLst>
              <a:gd name="adj" fmla="val 18182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Border firing → Precision/drone conflict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6309360" y="2075688"/>
            <a:ext cx="5166360" cy="502920"/>
          </a:xfrm>
          <a:prstGeom prst="roundRect">
            <a:avLst>
              <a:gd name="adj" fmla="val 18182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Kashmir dispute → Wider security trigger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777240" y="2825496"/>
            <a:ext cx="5166360" cy="502920"/>
          </a:xfrm>
          <a:prstGeom prst="roundRect">
            <a:avLst>
              <a:gd name="adj" fmla="val 18182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Water cooperation → Water securitization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6309360" y="2825496"/>
            <a:ext cx="5166360" cy="502920"/>
          </a:xfrm>
          <a:prstGeom prst="roundRect">
            <a:avLst>
              <a:gd name="adj" fmla="val 18182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Regional rivalry → Great-power intersection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777240" y="3575304"/>
            <a:ext cx="5166360" cy="502920"/>
          </a:xfrm>
          <a:prstGeom prst="roundRect">
            <a:avLst>
              <a:gd name="adj" fmla="val 18182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Traditional media → Information warfare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502920" y="6473952"/>
            <a:ext cx="10607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" dirty="0">
                <a:solidFill>
                  <a:srgbClr val="7B8794"/>
                </a:solidFill>
              </a:rPr>
              <a:t>Research paper: Strategic Shifts in India–Pakistan Relations | Sources: official statements, IWT records, strategic-policy analyses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500" b="1" dirty="0">
                <a:solidFill>
                  <a:srgbClr val="183B5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Kashmir, Diplomacy and the Collapse of Routine Channels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21208" y="822960"/>
            <a:ext cx="1051560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When normal channels shrink, crises become harder to manage.</a:t>
            </a:r>
            <a:endParaRPr lang="en-US" sz="920" dirty="0"/>
          </a:p>
        </p:txBody>
      </p:sp>
      <p:sp>
        <p:nvSpPr>
          <p:cNvPr id="4" name="Text 2"/>
          <p:cNvSpPr/>
          <p:nvPr/>
        </p:nvSpPr>
        <p:spPr>
          <a:xfrm>
            <a:off x="685800" y="1325880"/>
            <a:ext cx="5166360" cy="411480"/>
          </a:xfrm>
          <a:prstGeom prst="roundRect">
            <a:avLst>
              <a:gd name="adj" fmla="val 22222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</a:rPr>
              <a:t>Post-2019 Diplomatic Reality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6263640" y="1325880"/>
            <a:ext cx="5166360" cy="411480"/>
          </a:xfrm>
          <a:prstGeom prst="roundRect">
            <a:avLst>
              <a:gd name="adj" fmla="val 22222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</a:rPr>
              <a:t>Stabilizing Lesson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777240" y="1883664"/>
            <a:ext cx="4956048" cy="361188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India treats the 2019 constitutional change as an internal matter.</a:t>
            </a:r>
            <a:endParaRPr lang="en-US" sz="1260" dirty="0"/>
          </a:p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Pakistan rejects the change and views Kashmir as an unresolved international dispute.</a:t>
            </a:r>
            <a:endParaRPr lang="en-US" sz="1260" dirty="0"/>
          </a:p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Diplomatic relations, trade and people-to-people engagement remain sharply limited.</a:t>
            </a:r>
            <a:endParaRPr lang="en-US" sz="1260" dirty="0"/>
          </a:p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The political space for comprehensive dialogue has narrowed.</a:t>
            </a:r>
            <a:endParaRPr lang="en-US" sz="1260" dirty="0"/>
          </a:p>
        </p:txBody>
      </p:sp>
      <p:sp>
        <p:nvSpPr>
          <p:cNvPr id="7" name="Text 5"/>
          <p:cNvSpPr/>
          <p:nvPr/>
        </p:nvSpPr>
        <p:spPr>
          <a:xfrm>
            <a:off x="6355080" y="1883664"/>
            <a:ext cx="4956048" cy="361188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The 2021 Line of Control ceasefire showed that limited risk-reduction is still possible.</a:t>
            </a:r>
            <a:endParaRPr lang="en-US" sz="1260" dirty="0"/>
          </a:p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Technical and military communication can function even without broad political normalization.</a:t>
            </a:r>
            <a:endParaRPr lang="en-US" sz="1260" dirty="0"/>
          </a:p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The priority is rebuilding guardrails before the next crisis begins.</a:t>
            </a:r>
            <a:endParaRPr lang="en-US" sz="1260" dirty="0"/>
          </a:p>
        </p:txBody>
      </p:sp>
      <p:sp>
        <p:nvSpPr>
          <p:cNvPr id="8" name="Text 6"/>
          <p:cNvSpPr/>
          <p:nvPr/>
        </p:nvSpPr>
        <p:spPr>
          <a:xfrm>
            <a:off x="502920" y="6473952"/>
            <a:ext cx="10607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" dirty="0">
                <a:solidFill>
                  <a:srgbClr val="7B8794"/>
                </a:solidFill>
              </a:rPr>
              <a:t>Research paper: Strategic Shifts in India–Pakistan Relations | Sources: official statements, IWT records, strategic-policy analyses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500" b="1" dirty="0">
                <a:solidFill>
                  <a:srgbClr val="183B5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2025 Crisis: The New Escalation Pattern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21208" y="822960"/>
            <a:ext cx="1051560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A security incident escalated into direct military confrontation within days.</a:t>
            </a:r>
            <a:endParaRPr lang="en-US" sz="920" dirty="0"/>
          </a:p>
        </p:txBody>
      </p:sp>
      <p:sp>
        <p:nvSpPr>
          <p:cNvPr id="4" name="Text 2"/>
          <p:cNvSpPr/>
          <p:nvPr/>
        </p:nvSpPr>
        <p:spPr>
          <a:xfrm>
            <a:off x="685800" y="1874520"/>
            <a:ext cx="2035454" cy="1234440"/>
          </a:xfrm>
          <a:prstGeom prst="roundRect">
            <a:avLst>
              <a:gd name="adj" fmla="val 7407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22 Apr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Pahalgam attack</a:t>
            </a:r>
            <a:endParaRPr lang="en-US" sz="1050" dirty="0"/>
          </a:p>
        </p:txBody>
      </p:sp>
      <p:sp>
        <p:nvSpPr>
          <p:cNvPr id="5" name="Text 3"/>
          <p:cNvSpPr/>
          <p:nvPr/>
        </p:nvSpPr>
        <p:spPr>
          <a:xfrm>
            <a:off x="2885846" y="1874520"/>
            <a:ext cx="2035454" cy="1234440"/>
          </a:xfrm>
          <a:prstGeom prst="roundRect">
            <a:avLst>
              <a:gd name="adj" fmla="val 7407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Late Apr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Diplomatic retaliation &amp; IWT crisis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5085893" y="1874520"/>
            <a:ext cx="2035454" cy="1234440"/>
          </a:xfrm>
          <a:prstGeom prst="roundRect">
            <a:avLst>
              <a:gd name="adj" fmla="val 7407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6–7 May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India: Operation Sindoor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7285939" y="1874520"/>
            <a:ext cx="2035454" cy="1234440"/>
          </a:xfrm>
          <a:prstGeom prst="roundRect">
            <a:avLst>
              <a:gd name="adj" fmla="val 7407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10 May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Pakistan: Operation Bunyan-ul-Marsoos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9485986" y="1874520"/>
            <a:ext cx="2035454" cy="1234440"/>
          </a:xfrm>
          <a:prstGeom prst="roundRect">
            <a:avLst>
              <a:gd name="adj" fmla="val 7407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10 May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b="1" dirty="0">
                <a:solidFill>
                  <a:srgbClr val="FFFFFF"/>
                </a:solidFill>
              </a:rPr>
              <a:t>Military action halted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868680" y="3840480"/>
            <a:ext cx="10149840" cy="11887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pPr indent="0" marL="0">
              <a:buNone/>
            </a:pPr>
            <a:r>
              <a:rPr lang="en-US" sz="1310" dirty="0">
                <a:solidFill>
                  <a:srgbClr val="263238"/>
                </a:solidFill>
              </a:rPr>
              <a:t>• India blamed Pakistan-linked militants; Pakistan denied involvement and called for a neutral investigation.</a:t>
            </a:r>
            <a:endParaRPr lang="en-US" sz="1310" dirty="0"/>
          </a:p>
          <a:p>
            <a:pPr indent="0" marL="0">
              <a:buNone/>
            </a:pPr>
            <a:r>
              <a:rPr lang="en-US" sz="1310" dirty="0">
                <a:solidFill>
                  <a:srgbClr val="263238"/>
                </a:solidFill>
              </a:rPr>
              <a:t>• The crisis combined diplomatic, water, information and military dimensions.</a:t>
            </a:r>
            <a:endParaRPr lang="en-US" sz="1310" dirty="0"/>
          </a:p>
          <a:p>
            <a:pPr indent="0" marL="0">
              <a:buNone/>
            </a:pPr>
            <a:r>
              <a:rPr lang="en-US" sz="1310" dirty="0">
                <a:solidFill>
                  <a:srgbClr val="263238"/>
                </a:solidFill>
              </a:rPr>
              <a:t>• The episode showed the speed at which modern capabilities can compress crisis decision-making.</a:t>
            </a:r>
            <a:endParaRPr lang="en-US" sz="1310" dirty="0"/>
          </a:p>
        </p:txBody>
      </p:sp>
      <p:sp>
        <p:nvSpPr>
          <p:cNvPr id="10" name="Text 8"/>
          <p:cNvSpPr/>
          <p:nvPr/>
        </p:nvSpPr>
        <p:spPr>
          <a:xfrm>
            <a:off x="502920" y="6473952"/>
            <a:ext cx="10607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" dirty="0">
                <a:solidFill>
                  <a:srgbClr val="7B8794"/>
                </a:solidFill>
              </a:rPr>
              <a:t>Research paper: Strategic Shifts in India–Pakistan Relations | Sources: official statements, IWT records, strategic-policy analyses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500" b="1" dirty="0">
                <a:solidFill>
                  <a:srgbClr val="183B5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Modern Conflict Domains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21208" y="822960"/>
            <a:ext cx="1051560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More options can mean more opportunities for miscalculation.</a:t>
            </a:r>
            <a:endParaRPr lang="en-US" sz="920" dirty="0"/>
          </a:p>
        </p:txBody>
      </p:sp>
      <p:sp>
        <p:nvSpPr>
          <p:cNvPr id="4" name="Text 2"/>
          <p:cNvSpPr/>
          <p:nvPr/>
        </p:nvSpPr>
        <p:spPr>
          <a:xfrm>
            <a:off x="731520" y="1417320"/>
            <a:ext cx="3383280" cy="960120"/>
          </a:xfrm>
          <a:prstGeom prst="roundRect">
            <a:avLst>
              <a:gd name="adj" fmla="val 9524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FFFFFF"/>
                </a:solidFill>
              </a:rPr>
              <a:t>Precision strikes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FFFFFF"/>
                </a:solidFill>
              </a:rPr>
              <a:t>Lower operational barrier to limited attack</a:t>
            </a:r>
            <a:endParaRPr lang="en-US" sz="1150" dirty="0"/>
          </a:p>
        </p:txBody>
      </p:sp>
      <p:sp>
        <p:nvSpPr>
          <p:cNvPr id="5" name="Text 3"/>
          <p:cNvSpPr/>
          <p:nvPr/>
        </p:nvSpPr>
        <p:spPr>
          <a:xfrm>
            <a:off x="4480560" y="1417320"/>
            <a:ext cx="3383280" cy="960120"/>
          </a:xfrm>
          <a:prstGeom prst="roundRect">
            <a:avLst>
              <a:gd name="adj" fmla="val 9524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FFFFFF"/>
                </a:solidFill>
              </a:rPr>
              <a:t>Drones &amp; UAVs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FFFFFF"/>
                </a:solidFill>
              </a:rPr>
              <a:t>Surveillance, deception and strike roles</a:t>
            </a:r>
            <a:endParaRPr lang="en-US" sz="1150" dirty="0"/>
          </a:p>
        </p:txBody>
      </p:sp>
      <p:sp>
        <p:nvSpPr>
          <p:cNvPr id="6" name="Text 4"/>
          <p:cNvSpPr/>
          <p:nvPr/>
        </p:nvSpPr>
        <p:spPr>
          <a:xfrm>
            <a:off x="8229600" y="1417320"/>
            <a:ext cx="3383280" cy="960120"/>
          </a:xfrm>
          <a:prstGeom prst="roundRect">
            <a:avLst>
              <a:gd name="adj" fmla="val 9524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FFFFFF"/>
                </a:solidFill>
              </a:rPr>
              <a:t>Air/missile defence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FFFFFF"/>
                </a:solidFill>
              </a:rPr>
              <a:t>Central to escalation control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>
            <a:off x="731520" y="2834640"/>
            <a:ext cx="3383280" cy="960120"/>
          </a:xfrm>
          <a:prstGeom prst="roundRect">
            <a:avLst>
              <a:gd name="adj" fmla="val 9524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FFFFFF"/>
                </a:solidFill>
              </a:rPr>
              <a:t>Cyber &amp; information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FFFFFF"/>
                </a:solidFill>
              </a:rPr>
              <a:t>Narratives shape public pressure</a:t>
            </a:r>
            <a:endParaRPr lang="en-US" sz="1150" dirty="0"/>
          </a:p>
        </p:txBody>
      </p:sp>
      <p:sp>
        <p:nvSpPr>
          <p:cNvPr id="8" name="Text 6"/>
          <p:cNvSpPr/>
          <p:nvPr/>
        </p:nvSpPr>
        <p:spPr>
          <a:xfrm>
            <a:off x="4480560" y="2834640"/>
            <a:ext cx="3383280" cy="960120"/>
          </a:xfrm>
          <a:prstGeom prst="roundRect">
            <a:avLst>
              <a:gd name="adj" fmla="val 9524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FFFFFF"/>
                </a:solidFill>
              </a:rPr>
              <a:t>Nuclear signalling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FFFFFF"/>
                </a:solidFill>
              </a:rPr>
              <a:t>Restrains total war but complicates choices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8229600" y="2834640"/>
            <a:ext cx="3383280" cy="960120"/>
          </a:xfrm>
          <a:prstGeom prst="roundRect">
            <a:avLst>
              <a:gd name="adj" fmla="val 9524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FFFFFF"/>
                </a:solidFill>
              </a:rPr>
              <a:t>Compressed timelines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FFFFFF"/>
                </a:solidFill>
              </a:rPr>
              <a:t>Leaders have less time to verify facts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914400" y="4663440"/>
            <a:ext cx="10149840" cy="5029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pPr indent="0" marL="0">
              <a:buNone/>
            </a:pPr>
            <a:r>
              <a:rPr lang="en-US" sz="1400" dirty="0">
                <a:solidFill>
                  <a:srgbClr val="263238"/>
                </a:solidFill>
              </a:rPr>
              <a:t>• Strategic risk: a limited action intended as a signal may be interpreted as preparation for wider conflict.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502920" y="6473952"/>
            <a:ext cx="10607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" dirty="0">
                <a:solidFill>
                  <a:srgbClr val="7B8794"/>
                </a:solidFill>
              </a:rPr>
              <a:t>Research paper: Strategic Shifts in India–Pakistan Relations | Sources: official statements, IWT records, strategic-policy analyses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500" b="1" dirty="0">
                <a:solidFill>
                  <a:srgbClr val="183B5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Indus Waters Treaty: From Cooperation Mechanism to Strategic Dispute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21208" y="822960"/>
            <a:ext cx="1051560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Water has become one of the most consequential non-military flashpoints.</a:t>
            </a:r>
            <a:endParaRPr lang="en-US" sz="920" dirty="0"/>
          </a:p>
        </p:txBody>
      </p:sp>
      <p:sp>
        <p:nvSpPr>
          <p:cNvPr id="4" name="Text 2"/>
          <p:cNvSpPr/>
          <p:nvPr/>
        </p:nvSpPr>
        <p:spPr>
          <a:xfrm>
            <a:off x="685800" y="1325880"/>
            <a:ext cx="5166360" cy="411480"/>
          </a:xfrm>
          <a:prstGeom prst="roundRect">
            <a:avLst>
              <a:gd name="adj" fmla="val 22222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</a:rPr>
              <a:t>Why It Matters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6263640" y="1325880"/>
            <a:ext cx="5166360" cy="411480"/>
          </a:xfrm>
          <a:prstGeom prst="roundRect">
            <a:avLst>
              <a:gd name="adj" fmla="val 22222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</a:rPr>
              <a:t>Strategic Implication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777240" y="1883664"/>
            <a:ext cx="4956048" cy="361188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The Indus system is central to Pakistan’s agriculture, food security, hydropower and rural livelihoods.</a:t>
            </a:r>
            <a:endParaRPr lang="en-US" sz="1260" dirty="0"/>
          </a:p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The 1960 treaty survived wars and crises, making it a rare stabilizing institution.</a:t>
            </a:r>
            <a:endParaRPr lang="en-US" sz="1260" dirty="0"/>
          </a:p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India’s 2025 abeyance position and Pakistan’s rejection intensified the dispute.</a:t>
            </a:r>
            <a:endParaRPr lang="en-US" sz="1260" dirty="0"/>
          </a:p>
        </p:txBody>
      </p:sp>
      <p:sp>
        <p:nvSpPr>
          <p:cNvPr id="7" name="Text 5"/>
          <p:cNvSpPr/>
          <p:nvPr/>
        </p:nvSpPr>
        <p:spPr>
          <a:xfrm>
            <a:off x="6355080" y="1883664"/>
            <a:ext cx="4956048" cy="361188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Water is not easily substitutable like trade or visas.</a:t>
            </a:r>
            <a:endParaRPr lang="en-US" sz="1260" dirty="0"/>
          </a:p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Treaty erosion would add a high-stakes resource-security dimension to future crises.</a:t>
            </a:r>
            <a:endParaRPr lang="en-US" sz="1260" dirty="0"/>
          </a:p>
          <a:p>
            <a:pPr indent="0" marL="0">
              <a:buNone/>
            </a:pPr>
            <a:r>
              <a:rPr lang="en-US" sz="1260" dirty="0">
                <a:solidFill>
                  <a:srgbClr val="263238"/>
                </a:solidFill>
              </a:rPr>
              <a:t>• Technical dispute-settlement channels should be protected from wider political escalation.</a:t>
            </a:r>
            <a:endParaRPr lang="en-US" sz="1260" dirty="0"/>
          </a:p>
        </p:txBody>
      </p:sp>
      <p:sp>
        <p:nvSpPr>
          <p:cNvPr id="8" name="Text 6"/>
          <p:cNvSpPr/>
          <p:nvPr/>
        </p:nvSpPr>
        <p:spPr>
          <a:xfrm>
            <a:off x="502920" y="6473952"/>
            <a:ext cx="10607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" dirty="0">
                <a:solidFill>
                  <a:srgbClr val="7B8794"/>
                </a:solidFill>
              </a:rPr>
              <a:t>Research paper: Strategic Shifts in India–Pakistan Relations | Sources: official statements, IWT records, strategic-policy analyses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500" b="1" dirty="0">
                <a:solidFill>
                  <a:srgbClr val="183B5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External Alignments and Regional Competition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21208" y="822960"/>
            <a:ext cx="1051560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The bilateral rivalry is now embedded in a wider strategic map.</a:t>
            </a:r>
            <a:endParaRPr lang="en-US" sz="920" dirty="0"/>
          </a:p>
        </p:txBody>
      </p:sp>
      <p:sp>
        <p:nvSpPr>
          <p:cNvPr id="4" name="Text 2"/>
          <p:cNvSpPr/>
          <p:nvPr/>
        </p:nvSpPr>
        <p:spPr>
          <a:xfrm>
            <a:off x="685800" y="1353312"/>
            <a:ext cx="2377440" cy="566928"/>
          </a:xfrm>
          <a:prstGeom prst="roundRect">
            <a:avLst/>
          </a:prstGeom>
          <a:solidFill>
            <a:srgbClr val="183B56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FFFFFF"/>
                </a:solidFill>
              </a:rPr>
              <a:t>Actor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3200400" y="1353312"/>
            <a:ext cx="3749040" cy="566928"/>
          </a:xfrm>
          <a:prstGeom prst="roundRect">
            <a:avLst/>
          </a:prstGeom>
          <a:solidFill>
            <a:srgbClr val="117A7A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FFFFFF"/>
                </a:solidFill>
              </a:rPr>
              <a:t>Strategic Direction</a:t>
            </a:r>
            <a:endParaRPr lang="en-US" sz="1250" dirty="0"/>
          </a:p>
        </p:txBody>
      </p:sp>
      <p:sp>
        <p:nvSpPr>
          <p:cNvPr id="6" name="Text 4"/>
          <p:cNvSpPr/>
          <p:nvPr/>
        </p:nvSpPr>
        <p:spPr>
          <a:xfrm>
            <a:off x="7086600" y="1353312"/>
            <a:ext cx="4389120" cy="566928"/>
          </a:xfrm>
          <a:prstGeom prst="roundRect">
            <a:avLst/>
          </a:prstGeom>
          <a:solidFill>
            <a:srgbClr val="D4AF37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183B56"/>
                </a:solidFill>
              </a:rPr>
              <a:t>Impact on India–Pakistan Relations</a:t>
            </a:r>
            <a:endParaRPr lang="en-US" sz="1250" dirty="0"/>
          </a:p>
        </p:txBody>
      </p:sp>
      <p:sp>
        <p:nvSpPr>
          <p:cNvPr id="7" name="Text 5"/>
          <p:cNvSpPr/>
          <p:nvPr/>
        </p:nvSpPr>
        <p:spPr>
          <a:xfrm>
            <a:off x="685800" y="1993392"/>
            <a:ext cx="237744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120" b="1" dirty="0">
                <a:solidFill>
                  <a:srgbClr val="183B56"/>
                </a:solidFill>
              </a:rPr>
              <a:t>India</a:t>
            </a:r>
            <a:endParaRPr lang="en-US" sz="1120" dirty="0"/>
          </a:p>
        </p:txBody>
      </p:sp>
      <p:sp>
        <p:nvSpPr>
          <p:cNvPr id="8" name="Text 6"/>
          <p:cNvSpPr/>
          <p:nvPr/>
        </p:nvSpPr>
        <p:spPr>
          <a:xfrm>
            <a:off x="3200400" y="1993392"/>
            <a:ext cx="374904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080" dirty="0">
                <a:solidFill>
                  <a:srgbClr val="263238"/>
                </a:solidFill>
              </a:rPr>
              <a:t>Deeper ties with U.S., Quad, Europe, Gulf</a:t>
            </a:r>
            <a:endParaRPr lang="en-US" sz="1080" dirty="0"/>
          </a:p>
        </p:txBody>
      </p:sp>
      <p:sp>
        <p:nvSpPr>
          <p:cNvPr id="9" name="Text 7"/>
          <p:cNvSpPr/>
          <p:nvPr/>
        </p:nvSpPr>
        <p:spPr>
          <a:xfrm>
            <a:off x="7086600" y="1993392"/>
            <a:ext cx="438912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080" dirty="0">
                <a:solidFill>
                  <a:srgbClr val="263238"/>
                </a:solidFill>
              </a:rPr>
              <a:t>Pakistan becomes one part of broader Indo-Pacific and China-focused strategy</a:t>
            </a:r>
            <a:endParaRPr lang="en-US" sz="1080" dirty="0"/>
          </a:p>
        </p:txBody>
      </p:sp>
      <p:sp>
        <p:nvSpPr>
          <p:cNvPr id="10" name="Text 8"/>
          <p:cNvSpPr/>
          <p:nvPr/>
        </p:nvSpPr>
        <p:spPr>
          <a:xfrm>
            <a:off x="685800" y="2633472"/>
            <a:ext cx="237744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120" b="1" dirty="0">
                <a:solidFill>
                  <a:srgbClr val="183B56"/>
                </a:solidFill>
              </a:rPr>
              <a:t>Pakistan</a:t>
            </a:r>
            <a:endParaRPr lang="en-US" sz="1120" dirty="0"/>
          </a:p>
        </p:txBody>
      </p:sp>
      <p:sp>
        <p:nvSpPr>
          <p:cNvPr id="11" name="Text 9"/>
          <p:cNvSpPr/>
          <p:nvPr/>
        </p:nvSpPr>
        <p:spPr>
          <a:xfrm>
            <a:off x="3200400" y="2633472"/>
            <a:ext cx="374904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080" dirty="0">
                <a:solidFill>
                  <a:srgbClr val="263238"/>
                </a:solidFill>
              </a:rPr>
              <a:t>Deep partnership with China; CPEC and defence ties</a:t>
            </a:r>
            <a:endParaRPr lang="en-US" sz="1080" dirty="0"/>
          </a:p>
        </p:txBody>
      </p:sp>
      <p:sp>
        <p:nvSpPr>
          <p:cNvPr id="12" name="Text 10"/>
          <p:cNvSpPr/>
          <p:nvPr/>
        </p:nvSpPr>
        <p:spPr>
          <a:xfrm>
            <a:off x="7086600" y="2633472"/>
            <a:ext cx="438912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080" dirty="0">
                <a:solidFill>
                  <a:srgbClr val="263238"/>
                </a:solidFill>
              </a:rPr>
              <a:t>Balances India but raises India’s two-front concerns</a:t>
            </a:r>
            <a:endParaRPr lang="en-US" sz="1080" dirty="0"/>
          </a:p>
        </p:txBody>
      </p:sp>
      <p:sp>
        <p:nvSpPr>
          <p:cNvPr id="13" name="Text 11"/>
          <p:cNvSpPr/>
          <p:nvPr/>
        </p:nvSpPr>
        <p:spPr>
          <a:xfrm>
            <a:off x="685800" y="3273552"/>
            <a:ext cx="237744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120" b="1" dirty="0">
                <a:solidFill>
                  <a:srgbClr val="183B56"/>
                </a:solidFill>
              </a:rPr>
              <a:t>United States</a:t>
            </a:r>
            <a:endParaRPr lang="en-US" sz="1120" dirty="0"/>
          </a:p>
        </p:txBody>
      </p:sp>
      <p:sp>
        <p:nvSpPr>
          <p:cNvPr id="14" name="Text 12"/>
          <p:cNvSpPr/>
          <p:nvPr/>
        </p:nvSpPr>
        <p:spPr>
          <a:xfrm>
            <a:off x="3200400" y="3273552"/>
            <a:ext cx="374904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080" dirty="0">
                <a:solidFill>
                  <a:srgbClr val="263238"/>
                </a:solidFill>
              </a:rPr>
              <a:t>India partnership plus crisis-management role</a:t>
            </a:r>
            <a:endParaRPr lang="en-US" sz="1080" dirty="0"/>
          </a:p>
        </p:txBody>
      </p:sp>
      <p:sp>
        <p:nvSpPr>
          <p:cNvPr id="15" name="Text 13"/>
          <p:cNvSpPr/>
          <p:nvPr/>
        </p:nvSpPr>
        <p:spPr>
          <a:xfrm>
            <a:off x="7086600" y="3273552"/>
            <a:ext cx="438912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080" dirty="0">
                <a:solidFill>
                  <a:srgbClr val="263238"/>
                </a:solidFill>
              </a:rPr>
              <a:t>Useful de-escalation channel, but mediation legitimacy remains disputed</a:t>
            </a:r>
            <a:endParaRPr lang="en-US" sz="1080" dirty="0"/>
          </a:p>
        </p:txBody>
      </p:sp>
      <p:sp>
        <p:nvSpPr>
          <p:cNvPr id="16" name="Text 14"/>
          <p:cNvSpPr/>
          <p:nvPr/>
        </p:nvSpPr>
        <p:spPr>
          <a:xfrm>
            <a:off x="685800" y="3913632"/>
            <a:ext cx="237744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120" b="1" dirty="0">
                <a:solidFill>
                  <a:srgbClr val="183B56"/>
                </a:solidFill>
              </a:rPr>
              <a:t>Gulf States</a:t>
            </a:r>
            <a:endParaRPr lang="en-US" sz="1120" dirty="0"/>
          </a:p>
        </p:txBody>
      </p:sp>
      <p:sp>
        <p:nvSpPr>
          <p:cNvPr id="17" name="Text 15"/>
          <p:cNvSpPr/>
          <p:nvPr/>
        </p:nvSpPr>
        <p:spPr>
          <a:xfrm>
            <a:off x="3200400" y="3913632"/>
            <a:ext cx="374904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080" dirty="0">
                <a:solidFill>
                  <a:srgbClr val="263238"/>
                </a:solidFill>
              </a:rPr>
              <a:t>Strong ties with both countries</a:t>
            </a:r>
            <a:endParaRPr lang="en-US" sz="1080" dirty="0"/>
          </a:p>
        </p:txBody>
      </p:sp>
      <p:sp>
        <p:nvSpPr>
          <p:cNvPr id="18" name="Text 16"/>
          <p:cNvSpPr/>
          <p:nvPr/>
        </p:nvSpPr>
        <p:spPr>
          <a:xfrm>
            <a:off x="7086600" y="3913632"/>
            <a:ext cx="438912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080" dirty="0">
                <a:solidFill>
                  <a:srgbClr val="263238"/>
                </a:solidFill>
              </a:rPr>
              <a:t>Potential diplomatic backchannel due to economic and diaspora interests</a:t>
            </a:r>
            <a:endParaRPr lang="en-US" sz="1080" dirty="0"/>
          </a:p>
        </p:txBody>
      </p:sp>
      <p:sp>
        <p:nvSpPr>
          <p:cNvPr id="19" name="Text 17"/>
          <p:cNvSpPr/>
          <p:nvPr/>
        </p:nvSpPr>
        <p:spPr>
          <a:xfrm>
            <a:off x="685800" y="4553712"/>
            <a:ext cx="237744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120" b="1" dirty="0">
                <a:solidFill>
                  <a:srgbClr val="183B56"/>
                </a:solidFill>
              </a:rPr>
              <a:t>China</a:t>
            </a:r>
            <a:endParaRPr lang="en-US" sz="1120" dirty="0"/>
          </a:p>
        </p:txBody>
      </p:sp>
      <p:sp>
        <p:nvSpPr>
          <p:cNvPr id="20" name="Text 18"/>
          <p:cNvSpPr/>
          <p:nvPr/>
        </p:nvSpPr>
        <p:spPr>
          <a:xfrm>
            <a:off x="3200400" y="4553712"/>
            <a:ext cx="374904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080" dirty="0">
                <a:solidFill>
                  <a:srgbClr val="263238"/>
                </a:solidFill>
              </a:rPr>
              <a:t>Strategic partner of Pakistan; rival of India</a:t>
            </a:r>
            <a:endParaRPr lang="en-US" sz="1080" dirty="0"/>
          </a:p>
        </p:txBody>
      </p:sp>
      <p:sp>
        <p:nvSpPr>
          <p:cNvPr id="21" name="Text 19"/>
          <p:cNvSpPr/>
          <p:nvPr/>
        </p:nvSpPr>
        <p:spPr>
          <a:xfrm>
            <a:off x="7086600" y="4553712"/>
            <a:ext cx="4389120" cy="566928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080" dirty="0">
                <a:solidFill>
                  <a:srgbClr val="263238"/>
                </a:solidFill>
              </a:rPr>
              <a:t>Links India–Pakistan rivalry to India–China competition</a:t>
            </a:r>
            <a:endParaRPr lang="en-US" sz="1080" dirty="0"/>
          </a:p>
        </p:txBody>
      </p:sp>
      <p:sp>
        <p:nvSpPr>
          <p:cNvPr id="22" name="Text 20"/>
          <p:cNvSpPr/>
          <p:nvPr/>
        </p:nvSpPr>
        <p:spPr>
          <a:xfrm>
            <a:off x="502920" y="6473952"/>
            <a:ext cx="10607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" dirty="0">
                <a:solidFill>
                  <a:srgbClr val="7B8794"/>
                </a:solidFill>
              </a:rPr>
              <a:t>Research paper: Strategic Shifts in India–Pakistan Relations | Sources: official statements, IWT records, strategic-policy analyses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500" b="1" dirty="0">
                <a:solidFill>
                  <a:srgbClr val="183B5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Economic Disengagement: The Missing Stabilizer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21208" y="822960"/>
            <a:ext cx="1051560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Low trade means fewer domestic actors have a stake in peace.</a:t>
            </a:r>
            <a:endParaRPr lang="en-US" sz="920" dirty="0"/>
          </a:p>
        </p:txBody>
      </p:sp>
      <p:sp>
        <p:nvSpPr>
          <p:cNvPr id="4" name="Text 2"/>
          <p:cNvSpPr/>
          <p:nvPr/>
        </p:nvSpPr>
        <p:spPr>
          <a:xfrm>
            <a:off x="777240" y="1417320"/>
            <a:ext cx="10561320" cy="237744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pPr indent="0" marL="0">
              <a:buNone/>
            </a:pPr>
            <a:r>
              <a:rPr lang="en-US" sz="1400" dirty="0">
                <a:solidFill>
                  <a:srgbClr val="263238"/>
                </a:solidFill>
              </a:rPr>
              <a:t>• Formal India–Pakistan trade remains far below its geographic and economic potential.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263238"/>
                </a:solidFill>
              </a:rPr>
              <a:t>• Political restrictions and security tensions have weakened commercial interdependence.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263238"/>
                </a:solidFill>
              </a:rPr>
              <a:t>• The absence of trade removes a possible constituency for stability.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263238"/>
                </a:solidFill>
              </a:rPr>
              <a:t>• Selective restoration of low-risk trade can build confidence without requiring immediate settlement of core disputes.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263238"/>
                </a:solidFill>
              </a:rPr>
              <a:t>• Economic resilience is also a pillar of national security for both states.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1051560" y="4251960"/>
            <a:ext cx="10104120" cy="960120"/>
          </a:xfrm>
          <a:prstGeom prst="roundRect">
            <a:avLst>
              <a:gd name="adj" fmla="val 9524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</a:rPr>
              <a:t>Strategic Logic</a:t>
            </a:r>
            <a:endParaRPr lang="en-US" sz="1600" dirty="0"/>
          </a:p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</a:rPr>
              <a:t>Economic links cannot guarantee peace — but total disengagement makes confrontation cheaper politically.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502920" y="6473952"/>
            <a:ext cx="10607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" dirty="0">
                <a:solidFill>
                  <a:srgbClr val="7B8794"/>
                </a:solidFill>
              </a:rPr>
              <a:t>Research paper: Strategic Shifts in India–Pakistan Relations | Sources: official statements, IWT records, strategic-policy analyses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500" b="1" dirty="0">
                <a:solidFill>
                  <a:srgbClr val="183B5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Risk Assessment: Future Crisis Drivers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21208" y="822960"/>
            <a:ext cx="1051560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Most dangerous risks arise where political pressure, military speed and uncertainty meet.</a:t>
            </a:r>
            <a:endParaRPr lang="en-US" sz="920" dirty="0"/>
          </a:p>
        </p:txBody>
      </p:sp>
      <p:sp>
        <p:nvSpPr>
          <p:cNvPr id="4" name="Text 2"/>
          <p:cNvSpPr/>
          <p:nvPr/>
        </p:nvSpPr>
        <p:spPr>
          <a:xfrm>
            <a:off x="731520" y="1417320"/>
            <a:ext cx="2743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183B56"/>
                </a:solidFill>
              </a:rPr>
              <a:t>Terrorist attack / mass-casualty incident</a:t>
            </a:r>
            <a:endParaRPr lang="en-US" sz="1150" dirty="0"/>
          </a:p>
        </p:txBody>
      </p:sp>
      <p:sp>
        <p:nvSpPr>
          <p:cNvPr id="5" name="Shape 3"/>
          <p:cNvSpPr/>
          <p:nvPr/>
        </p:nvSpPr>
        <p:spPr>
          <a:xfrm>
            <a:off x="3611880" y="1453896"/>
            <a:ext cx="5852160" cy="164592"/>
          </a:xfrm>
          <a:prstGeom prst="rect">
            <a:avLst/>
          </a:prstGeom>
          <a:solidFill>
            <a:srgbClr val="E3EAF2"/>
          </a:solidFill>
          <a:ln w="12700">
            <a:solidFill>
              <a:srgbClr val="E3EAF2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3611880" y="1453896"/>
            <a:ext cx="5266944" cy="164592"/>
          </a:xfrm>
          <a:prstGeom prst="rect">
            <a:avLst/>
          </a:prstGeom>
          <a:solidFill>
            <a:srgbClr val="B94A48"/>
          </a:solidFill>
          <a:ln w="12700">
            <a:solidFill>
              <a:srgbClr val="B94A4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9692640" y="1399032"/>
            <a:ext cx="169164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High trigger risk</a:t>
            </a:r>
            <a:endParaRPr lang="en-US" sz="920" dirty="0"/>
          </a:p>
        </p:txBody>
      </p:sp>
      <p:sp>
        <p:nvSpPr>
          <p:cNvPr id="8" name="Text 6"/>
          <p:cNvSpPr/>
          <p:nvPr/>
        </p:nvSpPr>
        <p:spPr>
          <a:xfrm>
            <a:off x="731520" y="2075688"/>
            <a:ext cx="2743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183B56"/>
                </a:solidFill>
              </a:rPr>
              <a:t>Water treaty breakdown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3611880" y="2112264"/>
            <a:ext cx="5852160" cy="164592"/>
          </a:xfrm>
          <a:prstGeom prst="rect">
            <a:avLst/>
          </a:prstGeom>
          <a:solidFill>
            <a:srgbClr val="E3EAF2"/>
          </a:solidFill>
          <a:ln w="12700">
            <a:solidFill>
              <a:srgbClr val="E3EAF2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3611880" y="2112264"/>
            <a:ext cx="4681728" cy="164592"/>
          </a:xfrm>
          <a:prstGeom prst="rect">
            <a:avLst/>
          </a:prstGeom>
          <a:solidFill>
            <a:srgbClr val="B94A48"/>
          </a:solidFill>
          <a:ln w="12700">
            <a:solidFill>
              <a:srgbClr val="B94A4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9692640" y="2057400"/>
            <a:ext cx="169164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Strategic resource risk</a:t>
            </a:r>
            <a:endParaRPr lang="en-US" sz="920" dirty="0"/>
          </a:p>
        </p:txBody>
      </p:sp>
      <p:sp>
        <p:nvSpPr>
          <p:cNvPr id="12" name="Text 10"/>
          <p:cNvSpPr/>
          <p:nvPr/>
        </p:nvSpPr>
        <p:spPr>
          <a:xfrm>
            <a:off x="731520" y="2734056"/>
            <a:ext cx="2743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183B56"/>
                </a:solidFill>
              </a:rPr>
              <a:t>Drone or missile misread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3611880" y="2770632"/>
            <a:ext cx="5852160" cy="164592"/>
          </a:xfrm>
          <a:prstGeom prst="rect">
            <a:avLst/>
          </a:prstGeom>
          <a:solidFill>
            <a:srgbClr val="E3EAF2"/>
          </a:solidFill>
          <a:ln w="12700">
            <a:solidFill>
              <a:srgbClr val="E3EAF2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3611880" y="2770632"/>
            <a:ext cx="4681728" cy="164592"/>
          </a:xfrm>
          <a:prstGeom prst="rect">
            <a:avLst/>
          </a:prstGeom>
          <a:solidFill>
            <a:srgbClr val="B94A48"/>
          </a:solidFill>
          <a:ln w="12700">
            <a:solidFill>
              <a:srgbClr val="B94A48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9692640" y="2715768"/>
            <a:ext cx="169164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Fast escalation</a:t>
            </a:r>
            <a:endParaRPr lang="en-US" sz="920" dirty="0"/>
          </a:p>
        </p:txBody>
      </p:sp>
      <p:sp>
        <p:nvSpPr>
          <p:cNvPr id="16" name="Text 14"/>
          <p:cNvSpPr/>
          <p:nvPr/>
        </p:nvSpPr>
        <p:spPr>
          <a:xfrm>
            <a:off x="731520" y="3392424"/>
            <a:ext cx="2743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183B56"/>
                </a:solidFill>
              </a:rPr>
              <a:t>LoC ceasefire erosion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3611880" y="3429000"/>
            <a:ext cx="5852160" cy="164592"/>
          </a:xfrm>
          <a:prstGeom prst="rect">
            <a:avLst/>
          </a:prstGeom>
          <a:solidFill>
            <a:srgbClr val="E3EAF2"/>
          </a:solidFill>
          <a:ln w="12700">
            <a:solidFill>
              <a:srgbClr val="E3EAF2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3611880" y="3429000"/>
            <a:ext cx="4096512" cy="164592"/>
          </a:xfrm>
          <a:prstGeom prst="rect">
            <a:avLst/>
          </a:prstGeom>
          <a:solidFill>
            <a:srgbClr val="B87514"/>
          </a:solidFill>
          <a:ln w="12700">
            <a:solidFill>
              <a:srgbClr val="B87514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9692640" y="3374136"/>
            <a:ext cx="169164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Military friction</a:t>
            </a:r>
            <a:endParaRPr lang="en-US" sz="920" dirty="0"/>
          </a:p>
        </p:txBody>
      </p:sp>
      <p:sp>
        <p:nvSpPr>
          <p:cNvPr id="20" name="Text 18"/>
          <p:cNvSpPr/>
          <p:nvPr/>
        </p:nvSpPr>
        <p:spPr>
          <a:xfrm>
            <a:off x="731520" y="4050792"/>
            <a:ext cx="2743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183B56"/>
                </a:solidFill>
              </a:rPr>
              <a:t>Information warfare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3611880" y="4087368"/>
            <a:ext cx="5852160" cy="164592"/>
          </a:xfrm>
          <a:prstGeom prst="rect">
            <a:avLst/>
          </a:prstGeom>
          <a:solidFill>
            <a:srgbClr val="E3EAF2"/>
          </a:solidFill>
          <a:ln w="12700">
            <a:solidFill>
              <a:srgbClr val="E3EAF2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3611880" y="4087368"/>
            <a:ext cx="4096512" cy="164592"/>
          </a:xfrm>
          <a:prstGeom prst="rect">
            <a:avLst/>
          </a:prstGeom>
          <a:solidFill>
            <a:srgbClr val="B87514"/>
          </a:solidFill>
          <a:ln w="12700">
            <a:solidFill>
              <a:srgbClr val="B87514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9692640" y="4032504"/>
            <a:ext cx="169164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Public pressure</a:t>
            </a:r>
            <a:endParaRPr lang="en-US" sz="920" dirty="0"/>
          </a:p>
        </p:txBody>
      </p:sp>
      <p:sp>
        <p:nvSpPr>
          <p:cNvPr id="24" name="Text 22"/>
          <p:cNvSpPr/>
          <p:nvPr/>
        </p:nvSpPr>
        <p:spPr>
          <a:xfrm>
            <a:off x="731520" y="4709160"/>
            <a:ext cx="2743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183B56"/>
                </a:solidFill>
              </a:rPr>
              <a:t>External crisis spillover</a:t>
            </a:r>
            <a:endParaRPr lang="en-US" sz="1150" dirty="0"/>
          </a:p>
        </p:txBody>
      </p:sp>
      <p:sp>
        <p:nvSpPr>
          <p:cNvPr id="25" name="Shape 23"/>
          <p:cNvSpPr/>
          <p:nvPr/>
        </p:nvSpPr>
        <p:spPr>
          <a:xfrm>
            <a:off x="3611880" y="4745736"/>
            <a:ext cx="5852160" cy="164592"/>
          </a:xfrm>
          <a:prstGeom prst="rect">
            <a:avLst/>
          </a:prstGeom>
          <a:solidFill>
            <a:srgbClr val="E3EAF2"/>
          </a:solidFill>
          <a:ln w="12700">
            <a:solidFill>
              <a:srgbClr val="E3EAF2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3611880" y="4745736"/>
            <a:ext cx="3511296" cy="164592"/>
          </a:xfrm>
          <a:prstGeom prst="rect">
            <a:avLst/>
          </a:prstGeom>
          <a:solidFill>
            <a:srgbClr val="B87514"/>
          </a:solidFill>
          <a:ln w="12700">
            <a:solidFill>
              <a:srgbClr val="B87514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9692640" y="4690872"/>
            <a:ext cx="169164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Geopolitical link</a:t>
            </a:r>
            <a:endParaRPr lang="en-US" sz="920" dirty="0"/>
          </a:p>
        </p:txBody>
      </p:sp>
      <p:sp>
        <p:nvSpPr>
          <p:cNvPr id="28" name="Text 26"/>
          <p:cNvSpPr/>
          <p:nvPr/>
        </p:nvSpPr>
        <p:spPr>
          <a:xfrm>
            <a:off x="731520" y="5367528"/>
            <a:ext cx="2743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183B56"/>
                </a:solidFill>
              </a:rPr>
              <a:t>Trade/diplomatic freeze</a:t>
            </a:r>
            <a:endParaRPr lang="en-US" sz="1150" dirty="0"/>
          </a:p>
        </p:txBody>
      </p:sp>
      <p:sp>
        <p:nvSpPr>
          <p:cNvPr id="29" name="Shape 27"/>
          <p:cNvSpPr/>
          <p:nvPr/>
        </p:nvSpPr>
        <p:spPr>
          <a:xfrm>
            <a:off x="3611880" y="5404104"/>
            <a:ext cx="5852160" cy="164592"/>
          </a:xfrm>
          <a:prstGeom prst="rect">
            <a:avLst/>
          </a:prstGeom>
          <a:solidFill>
            <a:srgbClr val="E3EAF2"/>
          </a:solidFill>
          <a:ln w="12700">
            <a:solidFill>
              <a:srgbClr val="E3EAF2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3611880" y="5404104"/>
            <a:ext cx="2926080" cy="164592"/>
          </a:xfrm>
          <a:prstGeom prst="rect">
            <a:avLst/>
          </a:prstGeom>
          <a:solidFill>
            <a:srgbClr val="117A7A"/>
          </a:solidFill>
          <a:ln w="12700">
            <a:solidFill>
              <a:srgbClr val="117A7A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9692640" y="5349240"/>
            <a:ext cx="169164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Low resilience</a:t>
            </a:r>
            <a:endParaRPr lang="en-US" sz="920" dirty="0"/>
          </a:p>
        </p:txBody>
      </p:sp>
      <p:sp>
        <p:nvSpPr>
          <p:cNvPr id="32" name="Text 30"/>
          <p:cNvSpPr/>
          <p:nvPr/>
        </p:nvSpPr>
        <p:spPr>
          <a:xfrm>
            <a:off x="502920" y="6473952"/>
            <a:ext cx="10607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" dirty="0">
                <a:solidFill>
                  <a:srgbClr val="7B8794"/>
                </a:solidFill>
              </a:rPr>
              <a:t>Research paper: Strategic Shifts in India–Pakistan Relations | Sources: official statements, IWT records, strategic-policy analyses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500" b="1" dirty="0">
                <a:solidFill>
                  <a:srgbClr val="183B5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Strategic Risk Reduction Framework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21208" y="822960"/>
            <a:ext cx="1051560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A practical sequence: prevent crisis first, then rebuild cooperation.</a:t>
            </a:r>
            <a:endParaRPr lang="en-US" sz="920" dirty="0"/>
          </a:p>
        </p:txBody>
      </p:sp>
      <p:sp>
        <p:nvSpPr>
          <p:cNvPr id="4" name="Text 2"/>
          <p:cNvSpPr/>
          <p:nvPr/>
        </p:nvSpPr>
        <p:spPr>
          <a:xfrm>
            <a:off x="731520" y="1508760"/>
            <a:ext cx="2514600" cy="1371600"/>
          </a:xfrm>
          <a:prstGeom prst="roundRect">
            <a:avLst>
              <a:gd name="adj" fmla="val 6667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80" b="1" dirty="0">
                <a:solidFill>
                  <a:srgbClr val="FFFFFF"/>
                </a:solidFill>
              </a:rPr>
              <a:t>I</a:t>
            </a:r>
            <a:endParaRPr lang="en-US" sz="1080" dirty="0"/>
          </a:p>
          <a:p>
            <a:pPr algn="ctr" indent="0" marL="0">
              <a:buNone/>
            </a:pPr>
            <a:r>
              <a:rPr lang="en-US" sz="1080" b="1" dirty="0">
                <a:solidFill>
                  <a:srgbClr val="FFFFFF"/>
                </a:solidFill>
              </a:rPr>
              <a:t>Crisis Prevention</a:t>
            </a:r>
            <a:endParaRPr lang="en-US" sz="1080" dirty="0"/>
          </a:p>
          <a:p>
            <a:pPr algn="ctr" indent="0" marL="0">
              <a:buNone/>
            </a:pPr>
            <a:r>
              <a:rPr lang="en-US" sz="1080" b="1" dirty="0">
                <a:solidFill>
                  <a:srgbClr val="FFFFFF"/>
                </a:solidFill>
              </a:rPr>
              <a:t>Hotlines, DGMO protocols, ceasefire reaffirmation</a:t>
            </a:r>
            <a:endParaRPr lang="en-US" sz="1080" dirty="0"/>
          </a:p>
        </p:txBody>
      </p:sp>
      <p:sp>
        <p:nvSpPr>
          <p:cNvPr id="5" name="Text 3"/>
          <p:cNvSpPr/>
          <p:nvPr/>
        </p:nvSpPr>
        <p:spPr>
          <a:xfrm>
            <a:off x="3547872" y="1508760"/>
            <a:ext cx="2514600" cy="1371600"/>
          </a:xfrm>
          <a:prstGeom prst="roundRect">
            <a:avLst>
              <a:gd name="adj" fmla="val 6667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80" b="1" dirty="0">
                <a:solidFill>
                  <a:srgbClr val="FFFFFF"/>
                </a:solidFill>
              </a:rPr>
              <a:t>II</a:t>
            </a:r>
            <a:endParaRPr lang="en-US" sz="1080" dirty="0"/>
          </a:p>
          <a:p>
            <a:pPr algn="ctr" indent="0" marL="0">
              <a:buNone/>
            </a:pPr>
            <a:r>
              <a:rPr lang="en-US" sz="1080" b="1" dirty="0">
                <a:solidFill>
                  <a:srgbClr val="FFFFFF"/>
                </a:solidFill>
              </a:rPr>
              <a:t>Functional Cooperation</a:t>
            </a:r>
            <a:endParaRPr lang="en-US" sz="1080" dirty="0"/>
          </a:p>
          <a:p>
            <a:pPr algn="ctr" indent="0" marL="0">
              <a:buNone/>
            </a:pPr>
            <a:r>
              <a:rPr lang="en-US" sz="1080" b="1" dirty="0">
                <a:solidFill>
                  <a:srgbClr val="FFFFFF"/>
                </a:solidFill>
              </a:rPr>
              <a:t>IWT technical channels, prisoners, humanitarian visas</a:t>
            </a:r>
            <a:endParaRPr lang="en-US" sz="1080" dirty="0"/>
          </a:p>
        </p:txBody>
      </p:sp>
      <p:sp>
        <p:nvSpPr>
          <p:cNvPr id="6" name="Text 4"/>
          <p:cNvSpPr/>
          <p:nvPr/>
        </p:nvSpPr>
        <p:spPr>
          <a:xfrm>
            <a:off x="6364224" y="1508760"/>
            <a:ext cx="2514600" cy="1371600"/>
          </a:xfrm>
          <a:prstGeom prst="roundRect">
            <a:avLst>
              <a:gd name="adj" fmla="val 6667"/>
            </a:avLst>
          </a:prstGeom>
          <a:solidFill>
            <a:srgbClr val="183B56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80" b="1" dirty="0">
                <a:solidFill>
                  <a:srgbClr val="FFFFFF"/>
                </a:solidFill>
              </a:rPr>
              <a:t>III</a:t>
            </a:r>
            <a:endParaRPr lang="en-US" sz="1080" dirty="0"/>
          </a:p>
          <a:p>
            <a:pPr algn="ctr" indent="0" marL="0">
              <a:buNone/>
            </a:pPr>
            <a:r>
              <a:rPr lang="en-US" sz="1080" b="1" dirty="0">
                <a:solidFill>
                  <a:srgbClr val="FFFFFF"/>
                </a:solidFill>
              </a:rPr>
              <a:t>Economic Confidence</a:t>
            </a:r>
            <a:endParaRPr lang="en-US" sz="1080" dirty="0"/>
          </a:p>
          <a:p>
            <a:pPr algn="ctr" indent="0" marL="0">
              <a:buNone/>
            </a:pPr>
            <a:r>
              <a:rPr lang="en-US" sz="1080" b="1" dirty="0">
                <a:solidFill>
                  <a:srgbClr val="FFFFFF"/>
                </a:solidFill>
              </a:rPr>
              <a:t>Selective trade, procedures, business-to-business contacts</a:t>
            </a:r>
            <a:endParaRPr lang="en-US" sz="1080" dirty="0"/>
          </a:p>
        </p:txBody>
      </p:sp>
      <p:sp>
        <p:nvSpPr>
          <p:cNvPr id="7" name="Text 5"/>
          <p:cNvSpPr/>
          <p:nvPr/>
        </p:nvSpPr>
        <p:spPr>
          <a:xfrm>
            <a:off x="9180576" y="1508760"/>
            <a:ext cx="2514600" cy="1371600"/>
          </a:xfrm>
          <a:prstGeom prst="roundRect">
            <a:avLst>
              <a:gd name="adj" fmla="val 6667"/>
            </a:avLst>
          </a:prstGeom>
          <a:solidFill>
            <a:srgbClr val="117A7A"/>
          </a:solidFill>
          <a:ln>
            <a:solidFill>
              <a:srgbClr val="D8E1E9">
                <a:alpha val="70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080" b="1" dirty="0">
                <a:solidFill>
                  <a:srgbClr val="FFFFFF"/>
                </a:solidFill>
              </a:rPr>
              <a:t>IV</a:t>
            </a:r>
            <a:endParaRPr lang="en-US" sz="1080" dirty="0"/>
          </a:p>
          <a:p>
            <a:pPr algn="ctr" indent="0" marL="0">
              <a:buNone/>
            </a:pPr>
            <a:r>
              <a:rPr lang="en-US" sz="1080" b="1" dirty="0">
                <a:solidFill>
                  <a:srgbClr val="FFFFFF"/>
                </a:solidFill>
              </a:rPr>
              <a:t>Political Dialogue</a:t>
            </a:r>
            <a:endParaRPr lang="en-US" sz="1080" dirty="0"/>
          </a:p>
          <a:p>
            <a:pPr algn="ctr" indent="0" marL="0">
              <a:buNone/>
            </a:pPr>
            <a:r>
              <a:rPr lang="en-US" sz="1080" b="1" dirty="0">
                <a:solidFill>
                  <a:srgbClr val="FFFFFF"/>
                </a:solidFill>
              </a:rPr>
              <a:t>Kashmir, terrorism, Sir Creek, Siachen, water, regional connectivity</a:t>
            </a:r>
            <a:endParaRPr lang="en-US" sz="1080" dirty="0"/>
          </a:p>
        </p:txBody>
      </p:sp>
      <p:sp>
        <p:nvSpPr>
          <p:cNvPr id="8" name="Text 6"/>
          <p:cNvSpPr/>
          <p:nvPr/>
        </p:nvSpPr>
        <p:spPr>
          <a:xfrm>
            <a:off x="914400" y="3886200"/>
            <a:ext cx="10149840" cy="91440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pPr indent="0" marL="0">
              <a:buNone/>
            </a:pPr>
            <a:r>
              <a:rPr lang="en-US" sz="1400" dirty="0">
                <a:solidFill>
                  <a:srgbClr val="263238"/>
                </a:solidFill>
              </a:rPr>
              <a:t>• This framework does not require immediate settlement of every dispute.</a:t>
            </a:r>
            <a:endParaRPr lang="en-US" sz="1400" dirty="0"/>
          </a:p>
          <a:p>
            <a:pPr indent="0" marL="0">
              <a:buNone/>
            </a:pPr>
            <a:r>
              <a:rPr lang="en-US" sz="1400" dirty="0">
                <a:solidFill>
                  <a:srgbClr val="263238"/>
                </a:solidFill>
              </a:rPr>
              <a:t>• Its aim is to create guardrails so rivalry remains manageable and crises do not spiral toward war.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502920" y="6473952"/>
            <a:ext cx="10607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" dirty="0">
                <a:solidFill>
                  <a:srgbClr val="7B8794"/>
                </a:solidFill>
              </a:rPr>
              <a:t>Research paper: Strategic Shifts in India–Pakistan Relations | Sources: official statements, IWT records, strategic-policy analyses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7F9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10789920" cy="42062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2500" b="1" dirty="0">
                <a:solidFill>
                  <a:srgbClr val="183B56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Final Crux: Competitive Coexistence with Guardrails</a:t>
            </a:r>
            <a:endParaRPr lang="en-US" sz="2500" dirty="0"/>
          </a:p>
        </p:txBody>
      </p:sp>
      <p:sp>
        <p:nvSpPr>
          <p:cNvPr id="3" name="Text 1"/>
          <p:cNvSpPr/>
          <p:nvPr/>
        </p:nvSpPr>
        <p:spPr>
          <a:xfrm>
            <a:off x="521208" y="822960"/>
            <a:ext cx="1051560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indent="0" marL="0">
              <a:buNone/>
            </a:pPr>
            <a:r>
              <a:rPr lang="en-US" sz="920" dirty="0">
                <a:solidFill>
                  <a:srgbClr val="6B7280"/>
                </a:solidFill>
              </a:rPr>
              <a:t>The strategic objective is not instant peace; it is preventing rivalry from becoming uncontrolled war.</a:t>
            </a:r>
            <a:endParaRPr lang="en-US" sz="920" dirty="0"/>
          </a:p>
        </p:txBody>
      </p:sp>
      <p:sp>
        <p:nvSpPr>
          <p:cNvPr id="4" name="Text 2"/>
          <p:cNvSpPr/>
          <p:nvPr/>
        </p:nvSpPr>
        <p:spPr>
          <a:xfrm>
            <a:off x="731520" y="1325880"/>
            <a:ext cx="3383280" cy="1005840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Core Finding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India–Pakistan relations are shifting from conflict resolution hopes to risk-managed competition.</a:t>
            </a:r>
            <a:endParaRPr lang="en-US" sz="1150" dirty="0"/>
          </a:p>
        </p:txBody>
      </p:sp>
      <p:sp>
        <p:nvSpPr>
          <p:cNvPr id="5" name="Text 3"/>
          <p:cNvSpPr/>
          <p:nvPr/>
        </p:nvSpPr>
        <p:spPr>
          <a:xfrm>
            <a:off x="4434840" y="1325880"/>
            <a:ext cx="3383280" cy="1005840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Biggest Risk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Modern technology and political pressure compress decision time during crises.</a:t>
            </a:r>
            <a:endParaRPr lang="en-US" sz="1150" dirty="0"/>
          </a:p>
        </p:txBody>
      </p:sp>
      <p:sp>
        <p:nvSpPr>
          <p:cNvPr id="6" name="Text 4"/>
          <p:cNvSpPr/>
          <p:nvPr/>
        </p:nvSpPr>
        <p:spPr>
          <a:xfrm>
            <a:off x="8138160" y="1325880"/>
            <a:ext cx="3291840" cy="1005840"/>
          </a:xfrm>
          <a:prstGeom prst="roundRect">
            <a:avLst/>
          </a:prstGeom>
          <a:solidFill>
            <a:srgbClr val="FFFFFF"/>
          </a:solidFill>
          <a:ln>
            <a:solidFill>
              <a:srgbClr val="D8E1E9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Best Path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263238"/>
                </a:solidFill>
              </a:rPr>
              <a:t>Restore guardrails: ceasefire, hotlines, IWT channels, crisis protocols and selective engagement.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>
            <a:off x="868680" y="2926080"/>
            <a:ext cx="10241280" cy="219456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t">
            <a:normAutofit/>
          </a:bodyPr>
          <a:lstStyle/>
          <a:p>
            <a:pPr indent="0" marL="0">
              <a:buNone/>
            </a:pPr>
            <a:r>
              <a:rPr lang="en-US" sz="1420" dirty="0">
                <a:solidFill>
                  <a:srgbClr val="263238"/>
                </a:solidFill>
              </a:rPr>
              <a:t>• Deterrence is necessary but insufficient; diplomacy and verification mechanisms are equally important.</a:t>
            </a:r>
            <a:endParaRPr lang="en-US" sz="1420" dirty="0"/>
          </a:p>
          <a:p>
            <a:pPr indent="0" marL="0">
              <a:buNone/>
            </a:pPr>
            <a:r>
              <a:rPr lang="en-US" sz="1420" dirty="0">
                <a:solidFill>
                  <a:srgbClr val="263238"/>
                </a:solidFill>
              </a:rPr>
              <a:t>• Water security and information warfare must be treated as escalation domains.</a:t>
            </a:r>
            <a:endParaRPr lang="en-US" sz="1420" dirty="0"/>
          </a:p>
          <a:p>
            <a:pPr indent="0" marL="0">
              <a:buNone/>
            </a:pPr>
            <a:r>
              <a:rPr lang="en-US" sz="1420" dirty="0">
                <a:solidFill>
                  <a:srgbClr val="263238"/>
                </a:solidFill>
              </a:rPr>
              <a:t>• Both countries benefit from protecting functional cooperation even during political disagreement.</a:t>
            </a:r>
            <a:endParaRPr lang="en-US" sz="1420" dirty="0"/>
          </a:p>
          <a:p>
            <a:pPr indent="0" marL="0">
              <a:buNone/>
            </a:pPr>
            <a:r>
              <a:rPr lang="en-US" sz="1420" dirty="0">
                <a:solidFill>
                  <a:srgbClr val="263238"/>
                </a:solidFill>
              </a:rPr>
              <a:t>• The most realistic near-term goal is: deterrence without perpetual crisis, competition without uncontrolled escalation, and disagreement without war.</a:t>
            </a:r>
            <a:endParaRPr lang="en-US" sz="1420" dirty="0"/>
          </a:p>
        </p:txBody>
      </p:sp>
      <p:sp>
        <p:nvSpPr>
          <p:cNvPr id="8" name="Text 6"/>
          <p:cNvSpPr/>
          <p:nvPr/>
        </p:nvSpPr>
        <p:spPr>
          <a:xfrm>
            <a:off x="502920" y="6473952"/>
            <a:ext cx="10607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20" dirty="0">
                <a:solidFill>
                  <a:srgbClr val="7B8794"/>
                </a:solidFill>
              </a:rPr>
              <a:t>Research paper: Strategic Shifts in India–Pakistan Relations | Sources: official statements, IWT records, strategic-policy analyses</a:t>
            </a:r>
            <a:endParaRPr lang="en-US" sz="72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33856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B8794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b="0" lang="en-US"/>
              <a:t>14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Shifts in India–Pakistan Relations</dc:title>
  <dc:subject>Strategic shifts in India-Pakistan relations</dc:subject>
  <dc:creator>OpenAI</dc:creator>
  <cp:lastModifiedBy>OpenAI</cp:lastModifiedBy>
  <cp:revision>1</cp:revision>
  <dcterms:created xsi:type="dcterms:W3CDTF">2026-08-31T06:03:58Z</dcterms:created>
  <dcterms:modified xsi:type="dcterms:W3CDTF">2026-08-31T06:03:58Z</dcterms:modified>
</cp:coreProperties>
</file>