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7" d="100"/>
          <a:sy n="77" d="100"/>
        </p:scale>
        <p:origin x="80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123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21792" y="310896"/>
            <a:ext cx="658368" cy="45720"/>
          </a:xfrm>
          <a:prstGeom prst="rect">
            <a:avLst/>
          </a:prstGeom>
          <a:solidFill>
            <a:srgbClr val="C496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1353312" y="310896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960120" y="1078992"/>
            <a:ext cx="457200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000" b="1">
                <a:solidFill>
                  <a:srgbClr val="C49637"/>
                </a:solidFill>
                <a:latin typeface="Cambria"/>
              </a:defRPr>
            </a:pPr>
            <a:r>
              <a:t>GOVERNMENT POLICY PRESENTATION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60120" y="1508760"/>
            <a:ext cx="7132320" cy="5669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400" b="1">
                <a:solidFill>
                  <a:srgbClr val="FFFFFF"/>
                </a:solidFill>
                <a:latin typeface="Cambria"/>
              </a:defRPr>
            </a:pPr>
            <a:r>
              <a:t>MoITT — Government of Pakistan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60120" y="2176272"/>
            <a:ext cx="7498079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4200" b="1">
                <a:solidFill>
                  <a:srgbClr val="FFFFFF"/>
                </a:solidFill>
                <a:latin typeface="Cambria"/>
              </a:defRPr>
            </a:pPr>
            <a:r>
              <a:t>National AI Policy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78408" y="3246120"/>
            <a:ext cx="694944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CDD8E2"/>
                </a:solidFill>
                <a:latin typeface="Cambria"/>
              </a:defRPr>
            </a:pPr>
            <a:r>
              <a:t>Pakistan’s national framework for AI innovation, skills, secure adoption, sectoral transformation, infrastructure and international collaboration.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863840" y="2011680"/>
            <a:ext cx="3108960" cy="2377440"/>
          </a:xfrm>
          <a:prstGeom prst="roundRect">
            <a:avLst/>
          </a:prstGeom>
          <a:solidFill>
            <a:srgbClr val="1C344D"/>
          </a:solidFill>
          <a:ln>
            <a:solidFill>
              <a:srgbClr val="41586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138160" y="2697480"/>
            <a:ext cx="256032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600" b="1">
                <a:solidFill>
                  <a:srgbClr val="FFFFFF"/>
                </a:solidFill>
                <a:latin typeface="Cambria"/>
              </a:defRPr>
            </a:pPr>
            <a:r>
              <a:t>NATIONAL</a:t>
            </a:r>
            <a:br/>
            <a:r>
              <a:t>AI POLICY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78408" y="5650992"/>
            <a:ext cx="292608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200" b="1">
                <a:solidFill>
                  <a:srgbClr val="B4C3D0"/>
                </a:solidFill>
                <a:latin typeface="Cambria"/>
              </a:defRPr>
            </a:pPr>
            <a:r>
              <a:t>Approved: 31 July 2025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1792" y="6473952"/>
            <a:ext cx="7315200" cy="182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800" b="1">
                <a:solidFill>
                  <a:srgbClr val="9BAAB9"/>
                </a:solidFill>
                <a:latin typeface="Cambria"/>
              </a:defRPr>
            </a:pPr>
            <a:r>
              <a:t>MoITT  /  GOVERNMENT OF PAKISTAN  /  NATIONAL AI POLICY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21792" y="310896"/>
            <a:ext cx="658368" cy="45720"/>
          </a:xfrm>
          <a:prstGeom prst="rect">
            <a:avLst/>
          </a:prstGeom>
          <a:solidFill>
            <a:srgbClr val="C496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1353312" y="310896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21792" y="475488"/>
            <a:ext cx="411480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000" b="1">
                <a:solidFill>
                  <a:srgbClr val="C49637"/>
                </a:solidFill>
                <a:latin typeface="Cambria"/>
              </a:defRPr>
            </a:pPr>
            <a:r>
              <a:t>01 / POLICY STATUS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786384"/>
            <a:ext cx="10149840" cy="658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4200" b="1">
                <a:solidFill>
                  <a:srgbClr val="11233A"/>
                </a:solidFill>
                <a:latin typeface="Cambria"/>
              </a:defRPr>
            </a:pPr>
            <a:r>
              <a:t>Where the National AI Policy stands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018520" y="502920"/>
            <a:ext cx="50292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1">
                <a:solidFill>
                  <a:srgbClr val="67717D"/>
                </a:solidFill>
                <a:latin typeface="Cambria"/>
              </a:defRPr>
            </a:pPr>
            <a:r>
              <a:t>02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8368" y="1508760"/>
            <a:ext cx="1069848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200" b="1">
                <a:solidFill>
                  <a:srgbClr val="11233A"/>
                </a:solidFill>
                <a:latin typeface="Cambria"/>
              </a:defRPr>
            </a:pPr>
            <a:r>
              <a:t>MoITT’s policy portal lists the National Artificial Intelligence Policy as an approved IT policy with an approval date of 31 July 2025.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58368" y="2514600"/>
            <a:ext cx="3383280" cy="233172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658368" y="2514600"/>
            <a:ext cx="59436" cy="2331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86968" y="2679192"/>
            <a:ext cx="29718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400" b="1">
                <a:solidFill>
                  <a:srgbClr val="235B91"/>
                </a:solidFill>
                <a:latin typeface="Cambria"/>
              </a:defRPr>
            </a:pPr>
            <a:r>
              <a:t>STATUS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86968" y="3264408"/>
            <a:ext cx="2971800" cy="1435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t>Approved</a:t>
            </a:r>
            <a:br/>
            <a:r>
              <a:t>National Artificial Intelligence Policy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407408" y="2514600"/>
            <a:ext cx="3383280" cy="233172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4407408" y="2514600"/>
            <a:ext cx="59436" cy="2331720"/>
          </a:xfrm>
          <a:prstGeom prst="rect">
            <a:avLst/>
          </a:prstGeom>
          <a:solidFill>
            <a:srgbClr val="348B9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4636008" y="2679192"/>
            <a:ext cx="29718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400" b="1">
                <a:solidFill>
                  <a:srgbClr val="348B9B"/>
                </a:solidFill>
                <a:latin typeface="Cambria"/>
              </a:defRPr>
            </a:pPr>
            <a:r>
              <a:t>DATE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36008" y="3264408"/>
            <a:ext cx="2971800" cy="1435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t>31 July 2025</a:t>
            </a:r>
            <a:br/>
            <a:r>
              <a:t>Official approval date listed by MoITT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156448" y="2514600"/>
            <a:ext cx="3383280" cy="233172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8156448" y="2514600"/>
            <a:ext cx="59436" cy="2331720"/>
          </a:xfrm>
          <a:prstGeom prst="rect">
            <a:avLst/>
          </a:prstGeom>
          <a:solidFill>
            <a:srgbClr val="C496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385048" y="2679192"/>
            <a:ext cx="29718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400" b="1">
                <a:solidFill>
                  <a:srgbClr val="C49637"/>
                </a:solidFill>
                <a:latin typeface="Cambria"/>
              </a:defRPr>
            </a:pPr>
            <a:r>
              <a:t>AREA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385048" y="3264408"/>
            <a:ext cx="2971800" cy="1435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t>Information Technology</a:t>
            </a:r>
            <a:br/>
            <a:r>
              <a:t>Part of Pakistan’s wider digital-policy architecture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5800" y="5230368"/>
            <a:ext cx="10698480" cy="502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67717D"/>
                </a:solidFill>
                <a:latin typeface="Cambria"/>
              </a:defRPr>
            </a:pPr>
            <a:r>
              <a:t>MoITT’s policy portal also lists related policies covering cloud, cybersecurity, broadband and Digital Pakistan.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21792" y="6473952"/>
            <a:ext cx="7315200" cy="182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800" b="1">
                <a:solidFill>
                  <a:srgbClr val="67717D"/>
                </a:solidFill>
                <a:latin typeface="Cambria"/>
              </a:defRPr>
            </a:pPr>
            <a:r>
              <a:t>MoITT  /  GOVERNMENT OF PAKISTAN  /  NATIONAL AI POLICY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21792" y="310896"/>
            <a:ext cx="658368" cy="45720"/>
          </a:xfrm>
          <a:prstGeom prst="rect">
            <a:avLst/>
          </a:prstGeom>
          <a:solidFill>
            <a:srgbClr val="C496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1353312" y="310896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21792" y="475488"/>
            <a:ext cx="411480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000" b="1">
                <a:solidFill>
                  <a:srgbClr val="C49637"/>
                </a:solidFill>
                <a:latin typeface="Cambria"/>
              </a:defRPr>
            </a:pPr>
            <a:r>
              <a:t>02 / POLICY RATIONALE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786384"/>
            <a:ext cx="10149840" cy="658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4200" b="1">
                <a:solidFill>
                  <a:srgbClr val="11233A"/>
                </a:solidFill>
                <a:latin typeface="Cambria"/>
              </a:defRPr>
            </a:pPr>
            <a:r>
              <a:t>Why Pakistan needs a national AI framework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018520" y="502920"/>
            <a:ext cx="50292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1">
                <a:solidFill>
                  <a:srgbClr val="67717D"/>
                </a:solidFill>
                <a:latin typeface="Cambria"/>
              </a:defRPr>
            </a:pPr>
            <a:r>
              <a:t>03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58368" y="1508760"/>
            <a:ext cx="3429000" cy="411480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658368" y="1508760"/>
            <a:ext cx="59436" cy="411480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86968" y="1673351"/>
            <a:ext cx="301752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400" b="1">
                <a:solidFill>
                  <a:srgbClr val="235B91"/>
                </a:solidFill>
                <a:latin typeface="Cambria"/>
              </a:defRPr>
            </a:pPr>
            <a:r>
              <a:t>ECONOMIC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86968" y="2258568"/>
            <a:ext cx="3017520" cy="32186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t>Use AI to support a knowledge-based economy, innovation, productivity, startups and technology-driven opportunities.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370832" y="1508760"/>
            <a:ext cx="3429000" cy="411480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4370832" y="1508760"/>
            <a:ext cx="59436" cy="4114800"/>
          </a:xfrm>
          <a:prstGeom prst="rect">
            <a:avLst/>
          </a:prstGeom>
          <a:solidFill>
            <a:srgbClr val="348B9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599432" y="1673351"/>
            <a:ext cx="301752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400" b="1">
                <a:solidFill>
                  <a:srgbClr val="348B9B"/>
                </a:solidFill>
                <a:latin typeface="Cambria"/>
              </a:defRPr>
            </a:pPr>
            <a:r>
              <a:t>HUMAN CAPITAL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76572" y="2682769"/>
            <a:ext cx="3017520" cy="32186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rPr dirty="0"/>
              <a:t>Build awareness, AI literacy, advanced skills and a workforce able to participate in the global AI economy.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083296" y="1508760"/>
            <a:ext cx="3429000" cy="411480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8083296" y="1508760"/>
            <a:ext cx="59436" cy="4114800"/>
          </a:xfrm>
          <a:prstGeom prst="rect">
            <a:avLst/>
          </a:prstGeom>
          <a:solidFill>
            <a:srgbClr val="C496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311896" y="1673351"/>
            <a:ext cx="301752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400" b="1">
                <a:solidFill>
                  <a:srgbClr val="C49637"/>
                </a:solidFill>
                <a:latin typeface="Cambria"/>
              </a:defRPr>
            </a:pPr>
            <a:r>
              <a:t>RESPONSIBILITY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311896" y="2647188"/>
            <a:ext cx="3017520" cy="32186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rPr dirty="0"/>
              <a:t>Promote ethical and responsible AI while addressing privacy, security, transparency, accountability and public trust.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21792" y="6473952"/>
            <a:ext cx="7315200" cy="182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800" b="1">
                <a:solidFill>
                  <a:srgbClr val="67717D"/>
                </a:solidFill>
                <a:latin typeface="Cambria"/>
              </a:defRPr>
            </a:pPr>
            <a:r>
              <a:t>MoITT  /  GOVERNMENT OF PAKISTAN  /  NATIONAL AI POLICY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21792" y="310896"/>
            <a:ext cx="658368" cy="45720"/>
          </a:xfrm>
          <a:prstGeom prst="rect">
            <a:avLst/>
          </a:prstGeom>
          <a:solidFill>
            <a:srgbClr val="C496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1353312" y="310896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21792" y="475488"/>
            <a:ext cx="411480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000" b="1">
                <a:solidFill>
                  <a:srgbClr val="C49637"/>
                </a:solidFill>
                <a:latin typeface="Cambria"/>
              </a:defRPr>
            </a:pPr>
            <a:r>
              <a:t>03 / POLICY ARCHITECTURE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786384"/>
            <a:ext cx="10149840" cy="658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4200" b="1">
                <a:solidFill>
                  <a:srgbClr val="11233A"/>
                </a:solidFill>
                <a:latin typeface="Cambria"/>
              </a:defRPr>
            </a:pPr>
            <a:r>
              <a:t>Six strategic pillars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018520" y="502920"/>
            <a:ext cx="50292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1">
                <a:solidFill>
                  <a:srgbClr val="67717D"/>
                </a:solidFill>
                <a:latin typeface="Cambria"/>
              </a:defRPr>
            </a:pPr>
            <a:r>
              <a:t>04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58368" y="1481328"/>
            <a:ext cx="3401568" cy="164592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59536" y="1645920"/>
            <a:ext cx="54864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200" b="1">
                <a:solidFill>
                  <a:srgbClr val="235B91"/>
                </a:solidFill>
                <a:latin typeface="Cambria"/>
              </a:defRPr>
            </a:pPr>
            <a:r>
              <a:t>01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9536" y="2048256"/>
            <a:ext cx="2971800" cy="685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400" b="1">
                <a:solidFill>
                  <a:srgbClr val="235B91"/>
                </a:solidFill>
                <a:latin typeface="Cambria"/>
              </a:defRPr>
            </a:pPr>
            <a:r>
              <a:t>AI INNOVATION</a:t>
            </a:r>
            <a:br/>
            <a:r>
              <a:t>ECOSYSTEM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453128" y="1481328"/>
            <a:ext cx="3401568" cy="164592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4654296" y="1645920"/>
            <a:ext cx="54864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200" b="1">
                <a:solidFill>
                  <a:srgbClr val="348B9B"/>
                </a:solidFill>
                <a:latin typeface="Cambria"/>
              </a:defRPr>
            </a:pPr>
            <a:r>
              <a:t>02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54296" y="2048256"/>
            <a:ext cx="2971800" cy="685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400" b="1">
                <a:solidFill>
                  <a:srgbClr val="348B9B"/>
                </a:solidFill>
                <a:latin typeface="Cambria"/>
              </a:defRPr>
            </a:pPr>
            <a:r>
              <a:t>AWARENESS &amp;</a:t>
            </a:r>
            <a:br/>
            <a:r>
              <a:t>READINESS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247888" y="1481328"/>
            <a:ext cx="3401568" cy="164592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449056" y="1645920"/>
            <a:ext cx="54864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200" b="1">
                <a:solidFill>
                  <a:srgbClr val="C49637"/>
                </a:solidFill>
                <a:latin typeface="Cambria"/>
              </a:defRPr>
            </a:pPr>
            <a:r>
              <a:t>03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449056" y="2048256"/>
            <a:ext cx="2971800" cy="685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400" b="1">
                <a:solidFill>
                  <a:srgbClr val="C49637"/>
                </a:solidFill>
                <a:latin typeface="Cambria"/>
              </a:defRPr>
            </a:pPr>
            <a:r>
              <a:t>SECURE AI</a:t>
            </a:r>
            <a:br/>
            <a:r>
              <a:t>ECOSYSTEM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58368" y="3538728"/>
            <a:ext cx="3401568" cy="164592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59536" y="3703320"/>
            <a:ext cx="54864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200" b="1">
                <a:solidFill>
                  <a:srgbClr val="235B91"/>
                </a:solidFill>
                <a:latin typeface="Cambria"/>
              </a:defRPr>
            </a:pPr>
            <a:r>
              <a:t>04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59536" y="4105656"/>
            <a:ext cx="2971800" cy="685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400" b="1">
                <a:solidFill>
                  <a:srgbClr val="235B91"/>
                </a:solidFill>
                <a:latin typeface="Cambria"/>
              </a:defRPr>
            </a:pPr>
            <a:r>
              <a:t>TRANSFORMATION</a:t>
            </a:r>
            <a:br/>
            <a:r>
              <a:t>&amp; EVOLUTION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4453128" y="3538728"/>
            <a:ext cx="3401568" cy="164592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4654296" y="3703320"/>
            <a:ext cx="54864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200" b="1">
                <a:solidFill>
                  <a:srgbClr val="348B9B"/>
                </a:solidFill>
                <a:latin typeface="Cambria"/>
              </a:defRPr>
            </a:pPr>
            <a:r>
              <a:t>05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654296" y="4105656"/>
            <a:ext cx="2971800" cy="685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400" b="1">
                <a:solidFill>
                  <a:srgbClr val="348B9B"/>
                </a:solidFill>
                <a:latin typeface="Cambria"/>
              </a:defRPr>
            </a:pPr>
            <a:r>
              <a:t>AI</a:t>
            </a:r>
            <a:br/>
            <a:r>
              <a:t>INFRASTRUCTURE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8247888" y="3538728"/>
            <a:ext cx="3401568" cy="164592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8449056" y="3703320"/>
            <a:ext cx="54864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200" b="1">
                <a:solidFill>
                  <a:srgbClr val="C49637"/>
                </a:solidFill>
                <a:latin typeface="Cambria"/>
              </a:defRPr>
            </a:pPr>
            <a:r>
              <a:t>06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449056" y="4105656"/>
            <a:ext cx="2971800" cy="685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400" b="1">
                <a:solidFill>
                  <a:srgbClr val="C49637"/>
                </a:solidFill>
                <a:latin typeface="Cambria"/>
              </a:defRPr>
            </a:pPr>
            <a:r>
              <a:t>INTERNATIONAL</a:t>
            </a:r>
            <a:br/>
            <a:r>
              <a:t>PARTNERSHIPS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21792" y="6473952"/>
            <a:ext cx="7315200" cy="182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800" b="1">
                <a:solidFill>
                  <a:srgbClr val="67717D"/>
                </a:solidFill>
                <a:latin typeface="Cambria"/>
              </a:defRPr>
            </a:pPr>
            <a:r>
              <a:t>MoITT  /  GOVERNMENT OF PAKISTAN  /  NATIONAL AI POLICY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21792" y="310896"/>
            <a:ext cx="658368" cy="45720"/>
          </a:xfrm>
          <a:prstGeom prst="rect">
            <a:avLst/>
          </a:prstGeom>
          <a:solidFill>
            <a:srgbClr val="C496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1353312" y="310896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21792" y="475488"/>
            <a:ext cx="411480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000" b="1">
                <a:solidFill>
                  <a:srgbClr val="C49637"/>
                </a:solidFill>
                <a:latin typeface="Cambria"/>
              </a:defRPr>
            </a:pPr>
            <a:r>
              <a:t>04 / PILLAR 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786384"/>
            <a:ext cx="10149840" cy="658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4200" b="1">
                <a:solidFill>
                  <a:srgbClr val="11233A"/>
                </a:solidFill>
                <a:latin typeface="Cambria"/>
              </a:defRPr>
            </a:pPr>
            <a:r>
              <a:t>AI Innovation Ecosystem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018520" y="502920"/>
            <a:ext cx="50292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1">
                <a:solidFill>
                  <a:srgbClr val="67717D"/>
                </a:solidFill>
                <a:latin typeface="Cambria"/>
              </a:defRPr>
            </a:pPr>
            <a:r>
              <a:t>05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8368" y="1444752"/>
            <a:ext cx="1069848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000" b="1">
                <a:solidFill>
                  <a:srgbClr val="11233A"/>
                </a:solidFill>
                <a:latin typeface="Cambria"/>
              </a:defRPr>
            </a:pPr>
            <a:r>
              <a:t>The policy seeks to create an ecosystem where research, startups, investment and commercialization reinforce one another.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58368" y="2331720"/>
            <a:ext cx="3401568" cy="2633472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658368" y="2331720"/>
            <a:ext cx="59436" cy="2331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86968" y="2496312"/>
            <a:ext cx="2990088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400" b="1">
                <a:solidFill>
                  <a:srgbClr val="235B91"/>
                </a:solidFill>
                <a:latin typeface="Cambria"/>
              </a:defRPr>
            </a:pPr>
            <a:r>
              <a:t>NATIONAL AI FUND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68680" y="3490223"/>
            <a:ext cx="2990088" cy="1435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rPr dirty="0"/>
              <a:t>Dedicated financing mechanisms to support AI research, innovation and commercialization.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407408" y="2331720"/>
            <a:ext cx="3401568" cy="2619756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4407408" y="2331720"/>
            <a:ext cx="59436" cy="2331720"/>
          </a:xfrm>
          <a:prstGeom prst="rect">
            <a:avLst/>
          </a:prstGeom>
          <a:solidFill>
            <a:srgbClr val="348B9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4636008" y="2496312"/>
            <a:ext cx="2990088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400" b="1">
                <a:solidFill>
                  <a:srgbClr val="348B9B"/>
                </a:solidFill>
                <a:latin typeface="Cambria"/>
              </a:defRPr>
            </a:pPr>
            <a:r>
              <a:t>CENTRES OF EXCELLENCE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00803" y="3616453"/>
            <a:ext cx="2990088" cy="1435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rPr dirty="0"/>
              <a:t>Research, incubation, training and innovation capacity around AI.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156448" y="2331720"/>
            <a:ext cx="3401568" cy="2619756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8156448" y="2331720"/>
            <a:ext cx="59436" cy="2331720"/>
          </a:xfrm>
          <a:prstGeom prst="rect">
            <a:avLst/>
          </a:prstGeom>
          <a:solidFill>
            <a:srgbClr val="C496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385048" y="2496312"/>
            <a:ext cx="2990088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400" b="1">
                <a:solidFill>
                  <a:srgbClr val="C49637"/>
                </a:solidFill>
                <a:latin typeface="Cambria"/>
              </a:defRPr>
            </a:pPr>
            <a:r>
              <a:t>STARTUPS &amp; R&amp;D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366760" y="3529585"/>
            <a:ext cx="2990088" cy="1435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rPr dirty="0"/>
              <a:t>Support innovative firms, academia–industry collaboration, venture activity and local AI solutions.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371600" y="5257800"/>
            <a:ext cx="941832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200" b="1">
                <a:solidFill>
                  <a:srgbClr val="235B91"/>
                </a:solidFill>
                <a:latin typeface="Cambria"/>
              </a:defRPr>
            </a:pPr>
            <a:r>
              <a:t>Research → Innovation → Testing → Commercialization → Scale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21792" y="6473952"/>
            <a:ext cx="7315200" cy="182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800" b="1">
                <a:solidFill>
                  <a:srgbClr val="67717D"/>
                </a:solidFill>
                <a:latin typeface="Cambria"/>
              </a:defRPr>
            </a:pPr>
            <a:r>
              <a:t>MoITT  /  GOVERNMENT OF PAKISTAN  /  NATIONAL AI POLICY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21792" y="310896"/>
            <a:ext cx="658368" cy="45720"/>
          </a:xfrm>
          <a:prstGeom prst="rect">
            <a:avLst/>
          </a:prstGeom>
          <a:solidFill>
            <a:srgbClr val="C496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1353312" y="310896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21792" y="475488"/>
            <a:ext cx="411480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000" b="1">
                <a:solidFill>
                  <a:srgbClr val="C49637"/>
                </a:solidFill>
                <a:latin typeface="Cambria"/>
              </a:defRPr>
            </a:pPr>
            <a:r>
              <a:t>05 / PILLAR 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786384"/>
            <a:ext cx="10149840" cy="658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4200" b="1">
                <a:solidFill>
                  <a:srgbClr val="11233A"/>
                </a:solidFill>
                <a:latin typeface="Cambria"/>
              </a:defRPr>
            </a:pPr>
            <a:r>
              <a:t>Awareness &amp; Readiness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018520" y="502920"/>
            <a:ext cx="50292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1">
                <a:solidFill>
                  <a:srgbClr val="67717D"/>
                </a:solidFill>
                <a:latin typeface="Cambria"/>
              </a:defRPr>
            </a:pPr>
            <a:r>
              <a:t>06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58368" y="1828800"/>
            <a:ext cx="2487168" cy="297180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41247" y="2121408"/>
            <a:ext cx="45720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100" b="1">
                <a:solidFill>
                  <a:srgbClr val="235B91"/>
                </a:solidFill>
                <a:latin typeface="Cambria"/>
              </a:defRPr>
            </a:pPr>
            <a:r>
              <a:t>01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1247" y="2578608"/>
            <a:ext cx="20574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400" b="1">
                <a:solidFill>
                  <a:srgbClr val="235B91"/>
                </a:solidFill>
                <a:latin typeface="Cambria"/>
              </a:defRPr>
            </a:pPr>
            <a:r>
              <a:t>AWARENESS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41247" y="3246120"/>
            <a:ext cx="2057400" cy="1051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t>Public understanding and responsible AI literacy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474720" y="1828800"/>
            <a:ext cx="2487168" cy="297180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3657600" y="2121408"/>
            <a:ext cx="45720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100" b="1">
                <a:solidFill>
                  <a:srgbClr val="348B9B"/>
                </a:solidFill>
                <a:latin typeface="Cambria"/>
              </a:defRPr>
            </a:pPr>
            <a:r>
              <a:t>02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657600" y="2578608"/>
            <a:ext cx="20574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400" b="1">
                <a:solidFill>
                  <a:srgbClr val="348B9B"/>
                </a:solidFill>
                <a:latin typeface="Cambria"/>
              </a:defRPr>
            </a:pPr>
            <a:r>
              <a:t>SKILLS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57600" y="3246120"/>
            <a:ext cx="2057400" cy="1051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t>Training and upskilling for the AI-enabled workforce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291072" y="1828800"/>
            <a:ext cx="2487168" cy="297180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6473952" y="2121408"/>
            <a:ext cx="45720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100" b="1">
                <a:solidFill>
                  <a:srgbClr val="C49637"/>
                </a:solidFill>
                <a:latin typeface="Cambria"/>
              </a:defRPr>
            </a:pPr>
            <a:r>
              <a:t>03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73952" y="2578608"/>
            <a:ext cx="20574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400" b="1">
                <a:solidFill>
                  <a:srgbClr val="C49637"/>
                </a:solidFill>
                <a:latin typeface="Cambria"/>
              </a:defRPr>
            </a:pPr>
            <a:r>
              <a:t>EDUCATION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73952" y="3246120"/>
            <a:ext cx="2057400" cy="1051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t>AI-related learning, scholarships and higher education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9107424" y="1828800"/>
            <a:ext cx="2487168" cy="297180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9290304" y="2121408"/>
            <a:ext cx="45720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100" b="1">
                <a:solidFill>
                  <a:srgbClr val="235B91"/>
                </a:solidFill>
                <a:latin typeface="Cambria"/>
              </a:defRPr>
            </a:pPr>
            <a:r>
              <a:t>04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290304" y="2578608"/>
            <a:ext cx="20574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400" b="1">
                <a:solidFill>
                  <a:srgbClr val="235B91"/>
                </a:solidFill>
                <a:latin typeface="Cambria"/>
              </a:defRPr>
            </a:pPr>
            <a:r>
              <a:t>INCLUSION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90304" y="3246120"/>
            <a:ext cx="2057400" cy="1051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t>Attention to women, PWDs and underserved groups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14400" y="5257800"/>
            <a:ext cx="1024128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800" b="0">
                <a:solidFill>
                  <a:srgbClr val="67717D"/>
                </a:solidFill>
                <a:latin typeface="Cambria"/>
              </a:defRPr>
            </a:pPr>
            <a:r>
              <a:t>Readiness combines AI literacy, workforce skills, education and inclusive access.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21792" y="6473952"/>
            <a:ext cx="7315200" cy="182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800" b="1">
                <a:solidFill>
                  <a:srgbClr val="67717D"/>
                </a:solidFill>
                <a:latin typeface="Cambria"/>
              </a:defRPr>
            </a:pPr>
            <a:r>
              <a:t>MoITT  /  GOVERNMENT OF PAKISTAN  /  NATIONAL AI POLICY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21792" y="310896"/>
            <a:ext cx="658368" cy="45720"/>
          </a:xfrm>
          <a:prstGeom prst="rect">
            <a:avLst/>
          </a:prstGeom>
          <a:solidFill>
            <a:srgbClr val="C496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1353312" y="310896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21792" y="475488"/>
            <a:ext cx="411480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000" b="1">
                <a:solidFill>
                  <a:srgbClr val="C49637"/>
                </a:solidFill>
                <a:latin typeface="Cambria"/>
              </a:defRPr>
            </a:pPr>
            <a:r>
              <a:t>06 / PILLAR 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786384"/>
            <a:ext cx="10149840" cy="658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4200" b="1">
                <a:solidFill>
                  <a:srgbClr val="11233A"/>
                </a:solidFill>
                <a:latin typeface="Cambria"/>
              </a:defRPr>
            </a:pPr>
            <a:r>
              <a:t>Secure &amp; Responsible AI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018520" y="502920"/>
            <a:ext cx="50292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1">
                <a:solidFill>
                  <a:srgbClr val="67717D"/>
                </a:solidFill>
                <a:latin typeface="Cambria"/>
              </a:defRPr>
            </a:pPr>
            <a:r>
              <a:t>07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8368" y="1417320"/>
            <a:ext cx="10698480" cy="502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000" b="1">
                <a:solidFill>
                  <a:srgbClr val="11233A"/>
                </a:solidFill>
                <a:latin typeface="Cambria"/>
              </a:defRPr>
            </a:pPr>
            <a:r>
              <a:t>The policy treats trust as an enabling condition for AI adoption — not as an afterthought.</a:t>
            </a:r>
          </a:p>
        </p:txBody>
      </p:sp>
      <p:sp>
        <p:nvSpPr>
          <p:cNvPr id="9" name="Rectangle 8"/>
          <p:cNvSpPr/>
          <p:nvPr/>
        </p:nvSpPr>
        <p:spPr>
          <a:xfrm>
            <a:off x="749808" y="2148840"/>
            <a:ext cx="118872" cy="393192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051560" y="2130552"/>
            <a:ext cx="242316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1">
                <a:solidFill>
                  <a:srgbClr val="235B91"/>
                </a:solidFill>
                <a:latin typeface="Cambria"/>
              </a:defRPr>
            </a:pPr>
            <a:r>
              <a:t>CYBERSECURITY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57600" y="2121408"/>
            <a:ext cx="7498079" cy="438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t>AI-based security and threat-response capabilities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49808" y="2862072"/>
            <a:ext cx="118872" cy="393192"/>
          </a:xfrm>
          <a:prstGeom prst="rect">
            <a:avLst/>
          </a:prstGeom>
          <a:solidFill>
            <a:srgbClr val="348B9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1051560" y="2843784"/>
            <a:ext cx="242316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1">
                <a:solidFill>
                  <a:srgbClr val="348B9B"/>
                </a:solidFill>
                <a:latin typeface="Cambria"/>
              </a:defRPr>
            </a:pPr>
            <a:r>
              <a:t>PRIVACY &amp; DATA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657600" y="2834640"/>
            <a:ext cx="7498079" cy="438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t>Protection of personal data and secure data access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49808" y="3575304"/>
            <a:ext cx="118872" cy="393192"/>
          </a:xfrm>
          <a:prstGeom prst="rect">
            <a:avLst/>
          </a:prstGeom>
          <a:solidFill>
            <a:srgbClr val="C496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1051560" y="3557016"/>
            <a:ext cx="242316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1">
                <a:solidFill>
                  <a:srgbClr val="C49637"/>
                </a:solidFill>
                <a:latin typeface="Cambria"/>
              </a:defRPr>
            </a:pPr>
            <a:r>
              <a:t>TRANSPARENCY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657600" y="3547872"/>
            <a:ext cx="7498079" cy="438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t>Human oversight, accountability and explainability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49808" y="4288536"/>
            <a:ext cx="118872" cy="393192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1051560" y="4270248"/>
            <a:ext cx="242316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1">
                <a:solidFill>
                  <a:srgbClr val="235B91"/>
                </a:solidFill>
                <a:latin typeface="Cambria"/>
              </a:defRPr>
            </a:pPr>
            <a:r>
              <a:t>GENERATIVE AI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657600" y="4261103"/>
            <a:ext cx="7498079" cy="438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t>Responsible use, IP safeguards and guidance</a:t>
            </a:r>
          </a:p>
        </p:txBody>
      </p:sp>
      <p:sp>
        <p:nvSpPr>
          <p:cNvPr id="21" name="Rectangle 20"/>
          <p:cNvSpPr/>
          <p:nvPr/>
        </p:nvSpPr>
        <p:spPr>
          <a:xfrm>
            <a:off x="749808" y="5001768"/>
            <a:ext cx="118872" cy="393192"/>
          </a:xfrm>
          <a:prstGeom prst="rect">
            <a:avLst/>
          </a:prstGeom>
          <a:solidFill>
            <a:srgbClr val="348B9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1051560" y="4983480"/>
            <a:ext cx="242316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1">
                <a:solidFill>
                  <a:srgbClr val="348B9B"/>
                </a:solidFill>
                <a:latin typeface="Cambria"/>
              </a:defRPr>
            </a:pPr>
            <a:r>
              <a:t>SANDBOXES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657600" y="4974336"/>
            <a:ext cx="7498079" cy="438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t>Controlled testing of AI solutions and regulatory approaches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21792" y="6473952"/>
            <a:ext cx="7315200" cy="182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800" b="1">
                <a:solidFill>
                  <a:srgbClr val="67717D"/>
                </a:solidFill>
                <a:latin typeface="Cambria"/>
              </a:defRPr>
            </a:pPr>
            <a:r>
              <a:t>MoITT  /  GOVERNMENT OF PAKISTAN  /  NATIONAL AI POLICY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21792" y="310896"/>
            <a:ext cx="658368" cy="45720"/>
          </a:xfrm>
          <a:prstGeom prst="rect">
            <a:avLst/>
          </a:prstGeom>
          <a:solidFill>
            <a:srgbClr val="C496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1353312" y="310896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21792" y="475488"/>
            <a:ext cx="411480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000" b="1">
                <a:solidFill>
                  <a:srgbClr val="C49637"/>
                </a:solidFill>
                <a:latin typeface="Cambria"/>
              </a:defRPr>
            </a:pPr>
            <a:r>
              <a:t>07 / PILLAR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786384"/>
            <a:ext cx="10149840" cy="658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4200" b="1">
                <a:solidFill>
                  <a:srgbClr val="11233A"/>
                </a:solidFill>
                <a:latin typeface="Cambria"/>
              </a:defRPr>
            </a:pPr>
            <a:r>
              <a:t>Transformation &amp; Evolution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018520" y="502920"/>
            <a:ext cx="50292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1">
                <a:solidFill>
                  <a:srgbClr val="67717D"/>
                </a:solidFill>
                <a:latin typeface="Cambria"/>
              </a:defRPr>
            </a:pPr>
            <a:r>
              <a:t>08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8368" y="1417320"/>
            <a:ext cx="10698480" cy="502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000" b="1">
                <a:solidFill>
                  <a:srgbClr val="11233A"/>
                </a:solidFill>
                <a:latin typeface="Cambria"/>
              </a:defRPr>
            </a:pPr>
            <a:r>
              <a:t>Sectoral roadmaps are intended to move AI from experimentation into practical national and industrial use.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58368" y="2148840"/>
            <a:ext cx="3401568" cy="1518698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658368" y="2148840"/>
            <a:ext cx="59436" cy="1298448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86968" y="2313432"/>
            <a:ext cx="2990088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400" b="1">
                <a:solidFill>
                  <a:srgbClr val="235B91"/>
                </a:solidFill>
                <a:latin typeface="Cambria"/>
              </a:defRPr>
            </a:pPr>
            <a:r>
              <a:t>EDUCATION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86968" y="2898648"/>
            <a:ext cx="2990088" cy="4023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t>AI-enabled learning and edtech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453128" y="2148840"/>
            <a:ext cx="3401568" cy="1531414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4453128" y="2148840"/>
            <a:ext cx="59436" cy="1298448"/>
          </a:xfrm>
          <a:prstGeom prst="rect">
            <a:avLst/>
          </a:prstGeom>
          <a:solidFill>
            <a:srgbClr val="348B9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4681728" y="2166922"/>
            <a:ext cx="2990088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400" b="1">
                <a:solidFill>
                  <a:srgbClr val="348B9B"/>
                </a:solidFill>
                <a:latin typeface="Cambria"/>
              </a:defRPr>
            </a:pPr>
            <a:r>
              <a:rPr dirty="0"/>
              <a:t>HEALTHCARE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89350" y="2750024"/>
            <a:ext cx="2990088" cy="4023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rPr dirty="0"/>
              <a:t>Digital records and telemedicine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247888" y="2148839"/>
            <a:ext cx="3401568" cy="1518699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8247888" y="2148840"/>
            <a:ext cx="59436" cy="1298448"/>
          </a:xfrm>
          <a:prstGeom prst="rect">
            <a:avLst/>
          </a:prstGeom>
          <a:solidFill>
            <a:srgbClr val="C496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366760" y="2224176"/>
            <a:ext cx="2990088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400" b="1">
                <a:solidFill>
                  <a:srgbClr val="C49637"/>
                </a:solidFill>
                <a:latin typeface="Cambria"/>
              </a:defRPr>
            </a:pPr>
            <a:r>
              <a:rPr dirty="0"/>
              <a:t>GOVERNANCE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476488" y="2788754"/>
            <a:ext cx="2990088" cy="4023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t>Decision support and public administration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58368" y="3918001"/>
            <a:ext cx="3401568" cy="1828069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ectangle 21"/>
          <p:cNvSpPr/>
          <p:nvPr/>
        </p:nvSpPr>
        <p:spPr>
          <a:xfrm>
            <a:off x="658368" y="3918002"/>
            <a:ext cx="59436" cy="1298448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809244" y="3892894"/>
            <a:ext cx="3159252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400" b="1">
                <a:solidFill>
                  <a:srgbClr val="235B91"/>
                </a:solidFill>
                <a:latin typeface="Cambria"/>
              </a:defRPr>
            </a:pPr>
            <a:r>
              <a:rPr dirty="0"/>
              <a:t>AGRICULTURE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86968" y="4508447"/>
            <a:ext cx="2990088" cy="4023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rPr dirty="0"/>
              <a:t>Irrigation, yield estimation and food security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453128" y="3937879"/>
            <a:ext cx="3401568" cy="1750553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Rectangle 25"/>
          <p:cNvSpPr/>
          <p:nvPr/>
        </p:nvSpPr>
        <p:spPr>
          <a:xfrm>
            <a:off x="4453128" y="3937880"/>
            <a:ext cx="59436" cy="1298448"/>
          </a:xfrm>
          <a:prstGeom prst="rect">
            <a:avLst/>
          </a:prstGeom>
          <a:solidFill>
            <a:srgbClr val="348B9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4512564" y="3881422"/>
            <a:ext cx="3566160" cy="5693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400" b="1">
                <a:solidFill>
                  <a:srgbClr val="348B9B"/>
                </a:solidFill>
                <a:latin typeface="Cambria"/>
              </a:defRPr>
            </a:pPr>
            <a:r>
              <a:rPr lang="en-GB" sz="3100" dirty="0"/>
              <a:t>MANUFACTURING</a:t>
            </a:r>
            <a:endParaRPr sz="3100" dirty="0"/>
          </a:p>
        </p:txBody>
      </p:sp>
      <p:sp>
        <p:nvSpPr>
          <p:cNvPr id="28" name="TextBox 27"/>
          <p:cNvSpPr txBox="1"/>
          <p:nvPr/>
        </p:nvSpPr>
        <p:spPr>
          <a:xfrm>
            <a:off x="4681728" y="4583523"/>
            <a:ext cx="2990088" cy="4023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rPr dirty="0"/>
              <a:t>Quality, predictive maintenance and supply chains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8247888" y="3937879"/>
            <a:ext cx="3401568" cy="1750553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Rectangle 29"/>
          <p:cNvSpPr/>
          <p:nvPr/>
        </p:nvSpPr>
        <p:spPr>
          <a:xfrm>
            <a:off x="8247888" y="3937880"/>
            <a:ext cx="59436" cy="1298448"/>
          </a:xfrm>
          <a:prstGeom prst="rect">
            <a:avLst/>
          </a:prstGeom>
          <a:solidFill>
            <a:srgbClr val="C496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8307324" y="3822192"/>
            <a:ext cx="2990088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400" b="1">
                <a:solidFill>
                  <a:srgbClr val="C49637"/>
                </a:solidFill>
                <a:latin typeface="Cambria"/>
              </a:defRPr>
            </a:pPr>
            <a:r>
              <a:rPr dirty="0"/>
              <a:t>ENERGY / CLIMATE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476488" y="4687689"/>
            <a:ext cx="2990088" cy="4023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t>Energy management and climate applications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21792" y="6473952"/>
            <a:ext cx="7315200" cy="182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800" b="1">
                <a:solidFill>
                  <a:srgbClr val="67717D"/>
                </a:solidFill>
                <a:latin typeface="Cambria"/>
              </a:defRPr>
            </a:pPr>
            <a:r>
              <a:t>MoITT  /  GOVERNMENT OF PAKISTAN  /  NATIONAL AI POLICY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21792" y="310896"/>
            <a:ext cx="658368" cy="45720"/>
          </a:xfrm>
          <a:prstGeom prst="rect">
            <a:avLst/>
          </a:prstGeom>
          <a:solidFill>
            <a:srgbClr val="C496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1353312" y="310896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21792" y="475488"/>
            <a:ext cx="411480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000" b="1">
                <a:solidFill>
                  <a:srgbClr val="C49637"/>
                </a:solidFill>
                <a:latin typeface="Cambria"/>
              </a:defRPr>
            </a:pPr>
            <a:r>
              <a:t>08 / PILLAR 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786384"/>
            <a:ext cx="10149840" cy="658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4200" b="1">
                <a:solidFill>
                  <a:srgbClr val="11233A"/>
                </a:solidFill>
                <a:latin typeface="Cambria"/>
              </a:defRPr>
            </a:pPr>
            <a:r>
              <a:t>AI Infrastructure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018520" y="502920"/>
            <a:ext cx="50292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1">
                <a:solidFill>
                  <a:srgbClr val="67717D"/>
                </a:solidFill>
                <a:latin typeface="Cambria"/>
              </a:defRPr>
            </a:pPr>
            <a:r>
              <a:t>09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77240" y="1600200"/>
            <a:ext cx="10652760" cy="749808"/>
          </a:xfrm>
          <a:prstGeom prst="roundRect">
            <a:avLst/>
          </a:prstGeom>
          <a:solidFill>
            <a:srgbClr val="1123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914400" y="1810512"/>
            <a:ext cx="1037844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800" b="1">
                <a:solidFill>
                  <a:srgbClr val="FFFFFF"/>
                </a:solidFill>
                <a:latin typeface="Cambria"/>
              </a:defRPr>
            </a:pPr>
            <a:r>
              <a:t>NATIONAL AI CAPABILITY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77240" y="2743200"/>
            <a:ext cx="3246120" cy="201168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960120" y="3035808"/>
            <a:ext cx="283464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400" b="1">
                <a:solidFill>
                  <a:srgbClr val="235B91"/>
                </a:solidFill>
                <a:latin typeface="Cambria"/>
              </a:defRPr>
            </a:pPr>
            <a:r>
              <a:t>COMPUTE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1" y="3657600"/>
            <a:ext cx="2724912" cy="749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700" b="0">
                <a:solidFill>
                  <a:srgbClr val="1C2430"/>
                </a:solidFill>
                <a:latin typeface="Cambria"/>
              </a:defRPr>
            </a:pPr>
            <a:r>
              <a:t>High-performance computing • AI hardware • shared resources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343400" y="2743200"/>
            <a:ext cx="3246120" cy="201168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526280" y="3035808"/>
            <a:ext cx="283464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400" b="1">
                <a:solidFill>
                  <a:srgbClr val="348B9B"/>
                </a:solidFill>
                <a:latin typeface="Cambria"/>
              </a:defRPr>
            </a:pPr>
            <a:r>
              <a:t>DATA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99432" y="3657600"/>
            <a:ext cx="2724912" cy="749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700" b="0">
                <a:solidFill>
                  <a:srgbClr val="1C2430"/>
                </a:solidFill>
                <a:latin typeface="Cambria"/>
              </a:defRPr>
            </a:pPr>
            <a:r>
              <a:t>Quality datasets • standards • responsible access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909560" y="2743200"/>
            <a:ext cx="3246120" cy="201168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092440" y="3035808"/>
            <a:ext cx="283464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400" b="1">
                <a:solidFill>
                  <a:srgbClr val="C49637"/>
                </a:solidFill>
                <a:latin typeface="Cambria"/>
              </a:defRPr>
            </a:pPr>
            <a:r>
              <a:t>AI HUBS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65592" y="3657600"/>
            <a:ext cx="2724912" cy="749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700" b="0">
                <a:solidFill>
                  <a:srgbClr val="1C2430"/>
                </a:solidFill>
                <a:latin typeface="Cambria"/>
              </a:defRPr>
            </a:pPr>
            <a:r>
              <a:t>Institutional infrastructure • research • training • incubation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14400" y="5230368"/>
            <a:ext cx="10287000" cy="4754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800" b="1">
                <a:solidFill>
                  <a:srgbClr val="235B91"/>
                </a:solidFill>
                <a:latin typeface="Cambria"/>
              </a:defRPr>
            </a:pPr>
            <a:r>
              <a:t>Infrastructure provides the computational and data backbone for research, innovation and large-scale AI adoption.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21792" y="6473952"/>
            <a:ext cx="7315200" cy="182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800" b="1">
                <a:solidFill>
                  <a:srgbClr val="67717D"/>
                </a:solidFill>
                <a:latin typeface="Cambria"/>
              </a:defRPr>
            </a:pPr>
            <a:r>
              <a:t>MoITT  /  GOVERNMENT OF PAKISTAN  /  NATIONAL AI POLICY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21792" y="310896"/>
            <a:ext cx="658368" cy="45720"/>
          </a:xfrm>
          <a:prstGeom prst="rect">
            <a:avLst/>
          </a:prstGeom>
          <a:solidFill>
            <a:srgbClr val="C496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1353312" y="310896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21792" y="475488"/>
            <a:ext cx="411480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000" b="1">
                <a:solidFill>
                  <a:srgbClr val="C49637"/>
                </a:solidFill>
                <a:latin typeface="Cambria"/>
              </a:defRPr>
            </a:pPr>
            <a:r>
              <a:t>09 / PILLAR 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786384"/>
            <a:ext cx="1039672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4200" b="1">
                <a:solidFill>
                  <a:srgbClr val="11233A"/>
                </a:solidFill>
                <a:latin typeface="Cambria"/>
              </a:defRPr>
            </a:pPr>
            <a:r>
              <a:rPr sz="4000" dirty="0"/>
              <a:t>International Partnerships &amp; Collaboration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018520" y="502920"/>
            <a:ext cx="50292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1">
                <a:solidFill>
                  <a:srgbClr val="67717D"/>
                </a:solidFill>
                <a:latin typeface="Cambria"/>
              </a:defRPr>
            </a:pPr>
            <a:r>
              <a:rPr dirty="0"/>
              <a:t>10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58368" y="1554480"/>
            <a:ext cx="3401568" cy="361188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658368" y="1554480"/>
            <a:ext cx="59436" cy="361188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86968" y="1719072"/>
            <a:ext cx="2990088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400" b="1">
                <a:solidFill>
                  <a:srgbClr val="235B91"/>
                </a:solidFill>
                <a:latin typeface="Cambria"/>
              </a:defRPr>
            </a:pPr>
            <a:r>
              <a:t>BILATERAL &amp; MULTILATERAL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6864" y="3248505"/>
            <a:ext cx="2990088" cy="27157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rPr dirty="0"/>
              <a:t>AI cooperation, investment, capacity building and policy development.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407408" y="1554480"/>
            <a:ext cx="3401568" cy="361188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4407408" y="1554480"/>
            <a:ext cx="59436" cy="3611880"/>
          </a:xfrm>
          <a:prstGeom prst="rect">
            <a:avLst/>
          </a:prstGeom>
          <a:solidFill>
            <a:srgbClr val="348B9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636008" y="1719072"/>
            <a:ext cx="2990088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400" b="1">
                <a:solidFill>
                  <a:srgbClr val="348B9B"/>
                </a:solidFill>
                <a:latin typeface="Cambria"/>
              </a:defRPr>
            </a:pPr>
            <a:r>
              <a:t>GLOBAL STANDARDS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32681" y="3248505"/>
            <a:ext cx="2990088" cy="27157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rPr dirty="0"/>
              <a:t>Participation in global AI forums and internationally relevant responsible-AI approaches.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56448" y="1554480"/>
            <a:ext cx="3401568" cy="361188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8156448" y="1554480"/>
            <a:ext cx="59436" cy="3611880"/>
          </a:xfrm>
          <a:prstGeom prst="rect">
            <a:avLst/>
          </a:prstGeom>
          <a:solidFill>
            <a:srgbClr val="C496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385048" y="1719072"/>
            <a:ext cx="2990088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400" b="1">
                <a:solidFill>
                  <a:srgbClr val="C49637"/>
                </a:solidFill>
                <a:latin typeface="Cambria"/>
              </a:defRPr>
            </a:pPr>
            <a:r>
              <a:t>RESEARCH &amp; TALENT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362188" y="3296412"/>
            <a:ext cx="2990088" cy="27157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C2430"/>
                </a:solidFill>
                <a:latin typeface="Cambria"/>
              </a:defRPr>
            </a:pPr>
            <a:r>
              <a:rPr dirty="0"/>
              <a:t>Collaborative R&amp;D, cross-border projects, talent exchange and international technology linkages.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21792" y="6473952"/>
            <a:ext cx="7315200" cy="182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800" b="1">
                <a:solidFill>
                  <a:srgbClr val="67717D"/>
                </a:solidFill>
                <a:latin typeface="Cambria"/>
              </a:defRPr>
            </a:pPr>
            <a:r>
              <a:t>MoITT  /  GOVERNMENT OF PAKISTAN  /  NATIONAL AI POLICY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21792" y="310896"/>
            <a:ext cx="658368" cy="45720"/>
          </a:xfrm>
          <a:prstGeom prst="rect">
            <a:avLst/>
          </a:prstGeom>
          <a:solidFill>
            <a:srgbClr val="C496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1353312" y="310896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21792" y="475488"/>
            <a:ext cx="411480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000" b="1">
                <a:solidFill>
                  <a:srgbClr val="C49637"/>
                </a:solidFill>
                <a:latin typeface="Cambria"/>
              </a:defRPr>
            </a:pPr>
            <a:r>
              <a:t>10 / IMPLEMENTATION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786384"/>
            <a:ext cx="10149840" cy="658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4200" b="1">
                <a:solidFill>
                  <a:srgbClr val="11233A"/>
                </a:solidFill>
                <a:latin typeface="Cambria"/>
              </a:defRPr>
            </a:pPr>
            <a:r>
              <a:t>From policy document to delivery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018520" y="502920"/>
            <a:ext cx="50292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1">
                <a:solidFill>
                  <a:srgbClr val="67717D"/>
                </a:solidFill>
                <a:latin typeface="Cambria"/>
              </a:defRPr>
            </a:pPr>
            <a:r>
              <a:t>11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58368" y="1828800"/>
            <a:ext cx="2487168" cy="182880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41247" y="2029968"/>
            <a:ext cx="41148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000" b="1">
                <a:solidFill>
                  <a:srgbClr val="C49637"/>
                </a:solidFill>
                <a:latin typeface="Cambria"/>
              </a:defRPr>
            </a:pPr>
            <a:r>
              <a:t>01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1247" y="2395728"/>
            <a:ext cx="210312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000" b="1">
                <a:solidFill>
                  <a:srgbClr val="235B91"/>
                </a:solidFill>
                <a:latin typeface="Cambria"/>
              </a:defRPr>
            </a:pPr>
            <a:r>
              <a:t>AI COUNCIL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86968" y="3090672"/>
            <a:ext cx="2029968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600" b="0">
                <a:solidFill>
                  <a:srgbClr val="1C2430"/>
                </a:solidFill>
                <a:latin typeface="Cambria"/>
              </a:defRPr>
            </a:pPr>
            <a:r>
              <a:t>Strategic oversight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474720" y="1828800"/>
            <a:ext cx="2487168" cy="182880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3657600" y="2029968"/>
            <a:ext cx="41148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000" b="1">
                <a:solidFill>
                  <a:srgbClr val="C49637"/>
                </a:solidFill>
                <a:latin typeface="Cambria"/>
              </a:defRPr>
            </a:pPr>
            <a:r>
              <a:t>02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657600" y="2395728"/>
            <a:ext cx="210312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000" b="1">
                <a:solidFill>
                  <a:srgbClr val="235B91"/>
                </a:solidFill>
                <a:latin typeface="Cambria"/>
              </a:defRPr>
            </a:pPr>
            <a:r>
              <a:t>IMPLEMENTATION CELL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703320" y="3090672"/>
            <a:ext cx="2029968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600" b="0">
                <a:solidFill>
                  <a:srgbClr val="1C2430"/>
                </a:solidFill>
                <a:latin typeface="Cambria"/>
              </a:defRPr>
            </a:pPr>
            <a:r>
              <a:t>Day-to-day coordination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291072" y="1828800"/>
            <a:ext cx="2487168" cy="182880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6473952" y="2029968"/>
            <a:ext cx="41148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000" b="1">
                <a:solidFill>
                  <a:srgbClr val="C49637"/>
                </a:solidFill>
                <a:latin typeface="Cambria"/>
              </a:defRPr>
            </a:pPr>
            <a:r>
              <a:t>03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73952" y="2395728"/>
            <a:ext cx="210312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000" b="1">
                <a:solidFill>
                  <a:srgbClr val="235B91"/>
                </a:solidFill>
                <a:latin typeface="Cambria"/>
              </a:defRPr>
            </a:pPr>
            <a:r>
              <a:t>ACTION PLAN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19672" y="3090672"/>
            <a:ext cx="2029968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600" b="0">
                <a:solidFill>
                  <a:srgbClr val="1C2430"/>
                </a:solidFill>
                <a:latin typeface="Cambria"/>
              </a:defRPr>
            </a:pPr>
            <a:r>
              <a:t>Translate pillars into programmes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9107424" y="1828800"/>
            <a:ext cx="2487168" cy="182880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9290304" y="2029968"/>
            <a:ext cx="41148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000" b="1">
                <a:solidFill>
                  <a:srgbClr val="C49637"/>
                </a:solidFill>
                <a:latin typeface="Cambria"/>
              </a:defRPr>
            </a:pPr>
            <a:r>
              <a:t>04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290304" y="2395728"/>
            <a:ext cx="210312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000" b="1">
                <a:solidFill>
                  <a:srgbClr val="235B91"/>
                </a:solidFill>
                <a:latin typeface="Cambria"/>
              </a:defRPr>
            </a:pPr>
            <a:r>
              <a:t>KPIs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336024" y="3090672"/>
            <a:ext cx="2029968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600" b="0">
                <a:solidFill>
                  <a:srgbClr val="1C2430"/>
                </a:solidFill>
                <a:latin typeface="Cambria"/>
              </a:defRPr>
            </a:pPr>
            <a:r>
              <a:t>Track progress and outcomes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22960" y="4343400"/>
            <a:ext cx="1042416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800" b="1">
                <a:solidFill>
                  <a:srgbClr val="1C2430"/>
                </a:solidFill>
                <a:latin typeface="Cambria"/>
              </a:defRPr>
            </a:pPr>
            <a:r>
              <a:t>KPIs can include AI startups/SMEs, jobs, research, patents, investment, adoption, cybersecurity outcomes and sectoral transformation.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14400" y="5257800"/>
            <a:ext cx="1024128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800" b="0">
                <a:solidFill>
                  <a:srgbClr val="67717D"/>
                </a:solidFill>
                <a:latin typeface="Cambria"/>
              </a:defRPr>
            </a:pPr>
            <a:r>
              <a:t>Implementation requires sustained coordination across government, academia, industry and the wider AI ecosystem.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21792" y="6473952"/>
            <a:ext cx="7315200" cy="182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800" b="1">
                <a:solidFill>
                  <a:srgbClr val="67717D"/>
                </a:solidFill>
                <a:latin typeface="Cambria"/>
              </a:defRPr>
            </a:pPr>
            <a:r>
              <a:t>MoITT  /  GOVERNMENT OF PAKISTAN  /  NATIONAL AI POLICY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123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21792" y="310896"/>
            <a:ext cx="658368" cy="45720"/>
          </a:xfrm>
          <a:prstGeom prst="rect">
            <a:avLst/>
          </a:prstGeom>
          <a:solidFill>
            <a:srgbClr val="C496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1353312" y="310896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21792" y="475488"/>
            <a:ext cx="411480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000" b="1">
                <a:solidFill>
                  <a:srgbClr val="C49637"/>
                </a:solidFill>
                <a:latin typeface="Cambria"/>
              </a:defRPr>
            </a:pPr>
            <a:r>
              <a:t>11 / STRATEGIC READING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786384"/>
            <a:ext cx="10149840" cy="658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4200" b="1">
                <a:solidFill>
                  <a:srgbClr val="FFFFFF"/>
                </a:solidFill>
                <a:latin typeface="Cambria"/>
              </a:defRPr>
            </a:pPr>
            <a:r>
              <a:t>What the policy is ultimately trying to achieve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018520" y="502920"/>
            <a:ext cx="50292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1">
                <a:solidFill>
                  <a:srgbClr val="B9C8D7"/>
                </a:solidFill>
                <a:latin typeface="Cambria"/>
              </a:defRPr>
            </a:pPr>
            <a:r>
              <a:t>12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1572768"/>
            <a:ext cx="5074920" cy="1572768"/>
          </a:xfrm>
          <a:prstGeom prst="roundRect">
            <a:avLst/>
          </a:prstGeom>
          <a:solidFill>
            <a:srgbClr val="1A2D43"/>
          </a:solidFill>
          <a:ln>
            <a:solidFill>
              <a:srgbClr val="394D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685800" y="1572768"/>
            <a:ext cx="59436" cy="1572768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14400" y="1737360"/>
            <a:ext cx="466344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400" b="1">
                <a:solidFill>
                  <a:srgbClr val="C49637"/>
                </a:solidFill>
                <a:latin typeface="Cambria"/>
              </a:defRPr>
            </a:pPr>
            <a:r>
              <a:t>CAPABILITY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4400" y="2322576"/>
            <a:ext cx="4663440" cy="676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FFFFFF"/>
                </a:solidFill>
                <a:latin typeface="Cambria"/>
              </a:defRPr>
            </a:pPr>
            <a:r>
              <a:t>Build people, institutions and infrastructure.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217920" y="1572768"/>
            <a:ext cx="5074920" cy="1572768"/>
          </a:xfrm>
          <a:prstGeom prst="roundRect">
            <a:avLst/>
          </a:prstGeom>
          <a:solidFill>
            <a:srgbClr val="1A2D43"/>
          </a:solidFill>
          <a:ln>
            <a:solidFill>
              <a:srgbClr val="394D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6217920" y="1572768"/>
            <a:ext cx="59436" cy="1572768"/>
          </a:xfrm>
          <a:prstGeom prst="rect">
            <a:avLst/>
          </a:prstGeom>
          <a:solidFill>
            <a:srgbClr val="348B9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446520" y="1737360"/>
            <a:ext cx="466344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400" b="1">
                <a:solidFill>
                  <a:srgbClr val="C49637"/>
                </a:solidFill>
                <a:latin typeface="Cambria"/>
              </a:defRPr>
            </a:pPr>
            <a:r>
              <a:t>INNOVATION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46520" y="2322576"/>
            <a:ext cx="4663440" cy="676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FFFFFF"/>
                </a:solidFill>
                <a:latin typeface="Cambria"/>
              </a:defRPr>
            </a:pPr>
            <a:r>
              <a:t>Move research and ideas toward products and services.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85800" y="3538728"/>
            <a:ext cx="5074920" cy="1572768"/>
          </a:xfrm>
          <a:prstGeom prst="roundRect">
            <a:avLst/>
          </a:prstGeom>
          <a:solidFill>
            <a:srgbClr val="1A2D43"/>
          </a:solidFill>
          <a:ln>
            <a:solidFill>
              <a:srgbClr val="394D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685800" y="3538728"/>
            <a:ext cx="59436" cy="1572768"/>
          </a:xfrm>
          <a:prstGeom prst="rect">
            <a:avLst/>
          </a:prstGeom>
          <a:solidFill>
            <a:srgbClr val="C496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914400" y="3703320"/>
            <a:ext cx="466344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400" b="1">
                <a:solidFill>
                  <a:srgbClr val="C49637"/>
                </a:solidFill>
                <a:latin typeface="Cambria"/>
              </a:defRPr>
            </a:pPr>
            <a:r>
              <a:t>TRUST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14400" y="4288536"/>
            <a:ext cx="4663440" cy="676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FFFFFF"/>
                </a:solidFill>
                <a:latin typeface="Cambria"/>
              </a:defRPr>
            </a:pPr>
            <a:r>
              <a:t>Make AI secure, ethical, transparent and accountable.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217920" y="3538728"/>
            <a:ext cx="5074920" cy="1572768"/>
          </a:xfrm>
          <a:prstGeom prst="roundRect">
            <a:avLst/>
          </a:prstGeom>
          <a:solidFill>
            <a:srgbClr val="1A2D43"/>
          </a:solidFill>
          <a:ln>
            <a:solidFill>
              <a:srgbClr val="394D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Rectangle 20"/>
          <p:cNvSpPr/>
          <p:nvPr/>
        </p:nvSpPr>
        <p:spPr>
          <a:xfrm>
            <a:off x="6217920" y="3538728"/>
            <a:ext cx="59436" cy="1572768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6446520" y="3703320"/>
            <a:ext cx="466344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400" b="1">
                <a:solidFill>
                  <a:srgbClr val="C49637"/>
                </a:solidFill>
                <a:latin typeface="Cambria"/>
              </a:defRPr>
            </a:pPr>
            <a:r>
              <a:t>IMPACT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46520" y="4288536"/>
            <a:ext cx="4663440" cy="676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FFFFFF"/>
                </a:solidFill>
                <a:latin typeface="Cambria"/>
              </a:defRPr>
            </a:pPr>
            <a:r>
              <a:t>Translate AI adoption into economic and public-sector value.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17320" y="5806440"/>
            <a:ext cx="93726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000" b="1">
                <a:solidFill>
                  <a:srgbClr val="FFFFFF"/>
                </a:solidFill>
                <a:latin typeface="Cambria"/>
              </a:defRPr>
            </a:pPr>
            <a:r>
              <a:t>Build capability → enable innovation → earn trust → deliver national value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21792" y="6473952"/>
            <a:ext cx="7315200" cy="182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800" b="1">
                <a:solidFill>
                  <a:srgbClr val="9BAAB9"/>
                </a:solidFill>
                <a:latin typeface="Cambria"/>
              </a:defRPr>
            </a:pPr>
            <a:r>
              <a:t>MoITT  /  GOVERNMENT OF PAKISTAN  /  NATIONAL AI POLICY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21792" y="310896"/>
            <a:ext cx="658368" cy="45720"/>
          </a:xfrm>
          <a:prstGeom prst="rect">
            <a:avLst/>
          </a:prstGeom>
          <a:solidFill>
            <a:srgbClr val="C496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1353312" y="310896"/>
            <a:ext cx="310896" cy="45720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21792" y="475488"/>
            <a:ext cx="411480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000" b="1">
                <a:solidFill>
                  <a:srgbClr val="C49637"/>
                </a:solidFill>
                <a:latin typeface="Cambria"/>
              </a:defRPr>
            </a:pPr>
            <a:r>
              <a:t>12 / CONCLUSION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792" y="786384"/>
            <a:ext cx="10149840" cy="658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4200" b="1">
                <a:solidFill>
                  <a:srgbClr val="11233A"/>
                </a:solidFill>
                <a:latin typeface="Cambria"/>
              </a:defRPr>
            </a:pPr>
            <a:r>
              <a:t>National AI Policy: the road ahead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018520" y="502920"/>
            <a:ext cx="50292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1">
                <a:solidFill>
                  <a:srgbClr val="67717D"/>
                </a:solidFill>
                <a:latin typeface="Cambria"/>
              </a:defRPr>
            </a:pPr>
            <a:r>
              <a:t>13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8368" y="1417320"/>
            <a:ext cx="10744200" cy="658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000" b="1">
                <a:solidFill>
                  <a:srgbClr val="11233A"/>
                </a:solidFill>
                <a:latin typeface="Cambria"/>
              </a:defRPr>
            </a:pPr>
            <a:r>
              <a:t>Pakistan’s National AI Policy creates a broad framework linking innovation, human capital, responsible AI, sectoral adoption, infrastructure and international cooperation.</a:t>
            </a:r>
          </a:p>
        </p:txBody>
      </p:sp>
      <p:sp>
        <p:nvSpPr>
          <p:cNvPr id="9" name="Rectangle 8"/>
          <p:cNvSpPr/>
          <p:nvPr/>
        </p:nvSpPr>
        <p:spPr>
          <a:xfrm>
            <a:off x="777240" y="2423160"/>
            <a:ext cx="109728" cy="310896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078992" y="2404872"/>
            <a:ext cx="9966960" cy="384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1">
                <a:solidFill>
                  <a:srgbClr val="1C2430"/>
                </a:solidFill>
                <a:latin typeface="Cambria"/>
              </a:defRPr>
            </a:pPr>
            <a:r>
              <a:t>Policy approved by MoITT listing: 31 July 2025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77240" y="3035808"/>
            <a:ext cx="109728" cy="310896"/>
          </a:xfrm>
          <a:prstGeom prst="rect">
            <a:avLst/>
          </a:prstGeom>
          <a:solidFill>
            <a:srgbClr val="348B9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1078992" y="3017520"/>
            <a:ext cx="9966960" cy="384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1">
                <a:solidFill>
                  <a:srgbClr val="1C2430"/>
                </a:solidFill>
                <a:latin typeface="Cambria"/>
              </a:defRPr>
            </a:pPr>
            <a:r>
              <a:t>Six interconnected strategic pillars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77240" y="3648456"/>
            <a:ext cx="109728" cy="310896"/>
          </a:xfrm>
          <a:prstGeom prst="rect">
            <a:avLst/>
          </a:prstGeom>
          <a:solidFill>
            <a:srgbClr val="C496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1078992" y="3630168"/>
            <a:ext cx="9966960" cy="384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1">
                <a:solidFill>
                  <a:srgbClr val="1C2430"/>
                </a:solidFill>
                <a:latin typeface="Cambria"/>
              </a:defRPr>
            </a:pPr>
            <a:r>
              <a:t>Implementation depends on institutions, funding, infrastructure and skills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77240" y="4261104"/>
            <a:ext cx="109728" cy="310896"/>
          </a:xfrm>
          <a:prstGeom prst="rect">
            <a:avLst/>
          </a:prstGeom>
          <a:solidFill>
            <a:srgbClr val="23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1078992" y="4242816"/>
            <a:ext cx="9966960" cy="384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1">
                <a:solidFill>
                  <a:srgbClr val="1C2430"/>
                </a:solidFill>
                <a:latin typeface="Cambria"/>
              </a:defRPr>
            </a:pPr>
            <a:r>
              <a:t>Success should be measured through outcomes — not only policy activity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85800" y="5166360"/>
            <a:ext cx="10744200" cy="777240"/>
          </a:xfrm>
          <a:prstGeom prst="roundRect">
            <a:avLst/>
          </a:prstGeom>
          <a:solidFill>
            <a:srgbClr val="FFFFFF"/>
          </a:solidFill>
          <a:ln>
            <a:solidFill>
              <a:srgbClr val="DADF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914400" y="5358384"/>
            <a:ext cx="1024128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600" b="1">
                <a:solidFill>
                  <a:srgbClr val="235B91"/>
                </a:solidFill>
                <a:latin typeface="Cambria"/>
              </a:defRPr>
            </a:pPr>
            <a:r>
              <a:t>Official source: Ministry of IT &amp; Telecommunication — Policies / National Artificial Intelligence Policy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672687" y="5640258"/>
            <a:ext cx="484632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400" b="0">
                <a:solidFill>
                  <a:srgbClr val="67717D"/>
                </a:solidFill>
                <a:latin typeface="Cambria"/>
              </a:defRPr>
            </a:pPr>
            <a:r>
              <a:rPr dirty="0"/>
              <a:t>moitt.gov.pk/Policies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21792" y="6473952"/>
            <a:ext cx="7315200" cy="182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800" b="1">
                <a:solidFill>
                  <a:srgbClr val="67717D"/>
                </a:solidFill>
                <a:latin typeface="Cambria"/>
              </a:defRPr>
            </a:pPr>
            <a:r>
              <a:t>MoITT  /  GOVERNMENT OF PAKISTAN  /  NATIONAL AI POLICY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953</Words>
  <Application>Microsoft Office PowerPoint</Application>
  <PresentationFormat>Widescreen</PresentationFormat>
  <Paragraphs>170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bd dc</cp:lastModifiedBy>
  <cp:revision>2</cp:revision>
  <dcterms:created xsi:type="dcterms:W3CDTF">2013-01-27T09:14:16Z</dcterms:created>
  <dcterms:modified xsi:type="dcterms:W3CDTF">2026-09-10T09:00:38Z</dcterms:modified>
  <cp:category/>
</cp:coreProperties>
</file>