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6.png"/><Relationship Id="rId8" Type="http://schemas.openxmlformats.org/officeDocument/2006/relationships/image" Target="../media/image17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8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9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76250"/>
            <a:ext cx="11049000" cy="59055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2451348"/>
            <a:ext cx="2952750" cy="2857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3000" y="2927598"/>
            <a:ext cx="10321290" cy="63519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5002"/>
              </a:lnSpc>
            </a:pPr>
            <a:r>
              <a:rPr b="1" sz="4350" i="0" u="none">
                <a:solidFill>
                  <a:srgbClr val="0F172A"/>
                </a:solidFill>
                <a:latin typeface="Poppins"/>
              </a:rPr>
              <a:t>Flood Resilience &amp; Climate Strategy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3705671"/>
            <a:ext cx="8572500" cy="5866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310"/>
              </a:lnSpc>
            </a:pPr>
            <a:r>
              <a:rPr b="0" sz="1650" i="0" u="none">
                <a:solidFill>
                  <a:srgbClr val="475569"/>
                </a:solidFill>
                <a:latin typeface="DM Sans"/>
              </a:rPr>
              <a:t>Transforming Pakistan's Disaster Risk Reduction Architecture: Emergency Response, NEOC Predictive Intelligence, and Long-Term Mitigation Frameworks.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76250"/>
            <a:ext cx="11049000" cy="5905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85673" y="2243137"/>
            <a:ext cx="5220652" cy="7429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3900" i="0" u="none">
                <a:solidFill>
                  <a:srgbClr val="FFFFFF"/>
                </a:solidFill>
                <a:latin typeface="Poppins"/>
              </a:rPr>
              <a:t>Executive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0" y="3367087"/>
            <a:ext cx="762000" cy="38100"/>
          </a:xfrm>
          <a:prstGeom prst="rect">
            <a:avLst/>
          </a:prstGeom>
          <a:solidFill>
            <a:srgbClr val="10B98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2524125" y="3643312"/>
            <a:ext cx="7143750" cy="857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b="0" sz="1500" i="0" u="none">
                <a:solidFill>
                  <a:srgbClr val="CBD5E1"/>
                </a:solidFill>
                <a:latin typeface="DM Sans"/>
              </a:rPr>
              <a:t>A comprehensive overview of National Disaster Management Authority's (NDMA) transition from reactive relief operations to technology-driven proactive flood management.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476250"/>
            <a:ext cx="11601450" cy="5429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700" i="0" u="none">
                <a:solidFill>
                  <a:srgbClr val="065F46"/>
                </a:solidFill>
                <a:latin typeface="Poppins"/>
              </a:rPr>
              <a:t>NDMA Emergency Response &amp; Relief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571500" y="1871662"/>
            <a:ext cx="11049000" cy="862012"/>
          </a:xfrm>
          <a:prstGeom prst="roundRect">
            <a:avLst>
              <a:gd name="adj" fmla="val 8839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143000" y="2043112"/>
            <a:ext cx="10248900" cy="5191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1" sz="1275" i="0" u="none">
                <a:solidFill>
                  <a:srgbClr val="0F172A"/>
                </a:solidFill>
                <a:latin typeface="DM Sans"/>
              </a:rPr>
              <a:t>Rapid Rescue &amp; Evacuation Operations: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Mobilized joint disaster rescue teams across Sindh, Balochistan, KP, and Punjab during major flood events to evacuate hundreds of thousands to safe shelters.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500" y="2724150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71500" y="1871662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71500" y="1871662"/>
            <a:ext cx="47625" cy="862012"/>
          </a:xfrm>
          <a:prstGeom prst="rect">
            <a:avLst/>
          </a:prstGeom>
          <a:solidFill>
            <a:srgbClr val="0478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1610975" y="1871662"/>
            <a:ext cx="9525" cy="862012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571500" y="2886075"/>
            <a:ext cx="11049000" cy="862012"/>
          </a:xfrm>
          <a:prstGeom prst="roundRect">
            <a:avLst>
              <a:gd name="adj" fmla="val 8839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43000" y="3057525"/>
            <a:ext cx="10248900" cy="5191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1" sz="1275" i="0" u="none">
                <a:solidFill>
                  <a:srgbClr val="0F172A"/>
                </a:solidFill>
                <a:latin typeface="DM Sans"/>
              </a:rPr>
              <a:t>Relief Supply Distribution: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Provisioned million-plus ration packs, water purification plants, emergency tents, vector control kits, and mobile medical units during monsoons.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71500" y="3738562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571500" y="2886075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71500" y="2886075"/>
            <a:ext cx="47625" cy="862012"/>
          </a:xfrm>
          <a:prstGeom prst="rect">
            <a:avLst/>
          </a:prstGeom>
          <a:solidFill>
            <a:srgbClr val="0478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11610975" y="2886075"/>
            <a:ext cx="9525" cy="862012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571500" y="3900487"/>
            <a:ext cx="11049000" cy="862012"/>
          </a:xfrm>
          <a:prstGeom prst="roundRect">
            <a:avLst>
              <a:gd name="adj" fmla="val 8839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143000" y="4071937"/>
            <a:ext cx="10248900" cy="5191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1" sz="1275" i="0" u="none">
                <a:solidFill>
                  <a:srgbClr val="0F172A"/>
                </a:solidFill>
                <a:latin typeface="DM Sans"/>
              </a:rPr>
              <a:t>Daily Monsoon Situation Reports (Sitreps):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Issuing real-time 24/7 disaster tracking reports monitoring river discharge, dam capacities, atmospheric conditions, and district casualties.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1500" y="4752975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571500" y="3900487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571500" y="3900487"/>
            <a:ext cx="47625" cy="862012"/>
          </a:xfrm>
          <a:prstGeom prst="rect">
            <a:avLst/>
          </a:prstGeom>
          <a:solidFill>
            <a:srgbClr val="0478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11610975" y="3900487"/>
            <a:ext cx="9525" cy="862012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571500" y="4914900"/>
            <a:ext cx="11049000" cy="862012"/>
          </a:xfrm>
          <a:prstGeom prst="roundRect">
            <a:avLst>
              <a:gd name="adj" fmla="val 8839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143000" y="5086350"/>
            <a:ext cx="10248900" cy="5191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1" sz="1275" i="0" u="none">
                <a:solidFill>
                  <a:srgbClr val="0F172A"/>
                </a:solidFill>
                <a:latin typeface="DM Sans"/>
              </a:rPr>
              <a:t>Inter-Agency &amp; Civil-Military Coordination: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Coordinating seamlessly with PDMAs, Armed Forces (ISPR), UN agencies, and international donors for swift resource deployment.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71500" y="5767387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571500" y="4914900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571500" y="4914900"/>
            <a:ext cx="47625" cy="862012"/>
          </a:xfrm>
          <a:prstGeom prst="rect">
            <a:avLst/>
          </a:prstGeom>
          <a:solidFill>
            <a:srgbClr val="0478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11610975" y="4914900"/>
            <a:ext cx="9525" cy="862012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571500" y="2724150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571500" y="3738562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571500" y="4752975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571500" y="5767387"/>
            <a:ext cx="110490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3" name="Picture 3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625" y="2085975"/>
            <a:ext cx="209550" cy="219075"/>
          </a:xfrm>
          <a:prstGeom prst="rect">
            <a:avLst/>
          </a:prstGeom>
        </p:spPr>
      </p:pic>
      <p:pic>
        <p:nvPicPr>
          <p:cNvPr id="34" name="Picture 3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25" y="3100387"/>
            <a:ext cx="266700" cy="219075"/>
          </a:xfrm>
          <a:prstGeom prst="rect">
            <a:avLst/>
          </a:prstGeom>
        </p:spPr>
      </p:pic>
      <p:pic>
        <p:nvPicPr>
          <p:cNvPr id="35" name="Picture 3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625" y="4114800"/>
            <a:ext cx="180975" cy="219075"/>
          </a:xfrm>
          <a:prstGeom prst="rect">
            <a:avLst/>
          </a:prstGeom>
        </p:spPr>
      </p:pic>
      <p:pic>
        <p:nvPicPr>
          <p:cNvPr id="36" name="Picture 3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625" y="5129212"/>
            <a:ext cx="266700" cy="2190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847975"/>
            <a:ext cx="5381625" cy="21050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2847975"/>
            <a:ext cx="5381625" cy="21050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476250"/>
            <a:ext cx="11601450" cy="5429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700" i="0" u="none">
                <a:solidFill>
                  <a:srgbClr val="065F46"/>
                </a:solidFill>
                <a:latin typeface="Poppins"/>
              </a:rPr>
              <a:t>NEOC: Predictive Intelligence</a:t>
            </a:r>
          </a:p>
        </p:txBody>
      </p:sp>
      <p:sp>
        <p:nvSpPr>
          <p:cNvPr id="6" name="Rectangle 5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66775" y="3143250"/>
            <a:ext cx="5030628" cy="333375"/>
          </a:xfrm>
          <a:prstGeom prst="rect">
            <a:avLst/>
          </a:prstGeom>
          <a:noFill/>
        </p:spPr>
        <p:txBody>
          <a:bodyPr wrap="square" lIns="22860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284C7"/>
                </a:solidFill>
                <a:latin typeface="Poppins SemiBold"/>
              </a:rPr>
              <a:t>Advanced Early Warning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6775" y="3571875"/>
            <a:ext cx="4791075" cy="971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The </a:t>
            </a:r>
            <a:r>
              <a:rPr b="1" sz="1275" i="0" u="none">
                <a:solidFill>
                  <a:srgbClr val="334155"/>
                </a:solidFill>
                <a:latin typeface="DM Sans"/>
              </a:rPr>
              <a:t>National Emergencies Operation Center (NEOC)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is NDMA's flagship initiative. It utilizes satellite imagery, AI modeling, and real-time remote sensing data to forecast climatic hazards up to </a:t>
            </a:r>
            <a:r>
              <a:rPr b="1" sz="1275" i="0" u="none">
                <a:solidFill>
                  <a:srgbClr val="334155"/>
                </a:solidFill>
                <a:latin typeface="DM Sans"/>
              </a:rPr>
              <a:t>3 months in advance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34150" y="3143250"/>
            <a:ext cx="5030628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284C7"/>
                </a:solidFill>
                <a:latin typeface="Poppins SemiBold"/>
              </a:rPr>
              <a:t>Multidisciplinary Analytics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34150" y="3571875"/>
            <a:ext cx="4791075" cy="971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NEOC integrates expertise across Hydrology, Meteorology, GIS, and Data Sciences to monitor oceanic/atmospheric oscillations, glacier melt rates (GLOF), and riverine flood surges before disaster strikes.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6775" y="3190875"/>
            <a:ext cx="228600" cy="228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431256"/>
            <a:ext cx="3530649" cy="2938462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0749" y="2431256"/>
            <a:ext cx="3530649" cy="2938462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9999" y="2431256"/>
            <a:ext cx="3530649" cy="29384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00" y="476250"/>
            <a:ext cx="11601450" cy="5429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700" i="0" u="none">
                <a:solidFill>
                  <a:srgbClr val="065F46"/>
                </a:solidFill>
                <a:latin typeface="Poppins"/>
              </a:rPr>
              <a:t>Key Projects &amp; DRR Programs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90575" y="3336131"/>
            <a:ext cx="3247124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Poppins SemiBold"/>
              </a:rPr>
              <a:t>e-MHVRA Mapping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0575" y="3764756"/>
            <a:ext cx="3092499" cy="12144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Electronic Multi-Hazard Vulnerability &amp; Risk Assessment identifying high-risk union councils, infrastructure bottlenecks, and population hotspots across Pakistan.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49824" y="3336131"/>
            <a:ext cx="3247124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Poppins SemiBold"/>
              </a:rPr>
              <a:t>National Plan (e-NDMP)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49824" y="3764756"/>
            <a:ext cx="3092499" cy="12144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National Disaster Management Plan (2025–2030) setting modern policies for disaster preparedness, climate adaptation, and infrastructure resilience standards.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09074" y="3336131"/>
            <a:ext cx="3247124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Poppins SemiBold"/>
              </a:rPr>
              <a:t>INSaR &amp; NIDM Training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09074" y="3764756"/>
            <a:ext cx="3092499" cy="1214437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Integrated Search &amp; Rescue certification and standardized volunteer DRR training manuals developed by National Institute of Disaster Management.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575" y="2783681"/>
            <a:ext cx="390525" cy="342900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9824" y="2783681"/>
            <a:ext cx="390525" cy="34290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09074" y="2783681"/>
            <a:ext cx="342900" cy="3429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476250"/>
            <a:ext cx="5600700" cy="5429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700" i="0" u="none">
                <a:solidFill>
                  <a:srgbClr val="065F46"/>
                </a:solidFill>
                <a:latin typeface="Poppins"/>
              </a:rPr>
              <a:t>Proactive Flood Mitigation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500" y="1114425"/>
            <a:ext cx="5334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0"/>
            <a:ext cx="59055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00" y="1419225"/>
            <a:ext cx="5600700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Poppins SemiBold"/>
              </a:rPr>
              <a:t>Building Sustainable Defenses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1847850"/>
            <a:ext cx="5334000" cy="4857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NDMA is spearheading a structural and non-structural shift to minimize future flood destruction: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500" y="2447925"/>
            <a:ext cx="5334000" cy="7286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1" sz="1275" i="0" u="none">
                <a:solidFill>
                  <a:srgbClr val="334155"/>
                </a:solidFill>
                <a:latin typeface="DM Sans"/>
              </a:rPr>
              <a:t>• River Channeling &amp; Infrastructure: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Strengthening embankments, desilting river beds, and upgrading urban drainage systems to handle high discharge.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" y="3290887"/>
            <a:ext cx="5334000" cy="7286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1" sz="1275" i="0" u="none">
                <a:solidFill>
                  <a:srgbClr val="334155"/>
                </a:solidFill>
                <a:latin typeface="DM Sans"/>
              </a:rPr>
              <a:t>• Nature-Based Solutions: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Aligning with the Living Indus initiative for wetland restoration, watershed management, and extensive afforestation.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476250"/>
            <a:ext cx="11601450" cy="5429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700" i="0" u="none">
                <a:solidFill>
                  <a:srgbClr val="065F46"/>
                </a:solidFill>
                <a:latin typeface="Poppins"/>
              </a:rPr>
              <a:t>NDMA Reports &amp; Research</a:t>
            </a:r>
          </a:p>
        </p:txBody>
      </p:sp>
      <p:sp>
        <p:nvSpPr>
          <p:cNvPr id="4" name="Rectangle 3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1500" y="2026443"/>
          <a:ext cx="11048999" cy="3748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  <a:lnL>
                  <a:noFill/>
                </a:lnL>
                <a:lnR>
                  <a:noFill/>
                </a:lnR>
                <a:lnT>
                  <a:noFill/>
                </a:lnT>
                <a:lnB>
                  <a:noFill/>
                </a:lnB>
                <a:lnV>
                  <a:noFill/>
                </a:lnV>
                <a:lnH>
                  <a:noFill/>
                </a:lnH>
              </a:tblPr>
              <a:tblGrid>
                <a:gridCol w="2809726"/>
                <a:gridCol w="4566195"/>
                <a:gridCol w="3673078"/>
              </a:tblGrid>
              <a:tr h="749617"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FFFFFF"/>
                          </a:solidFill>
                          <a:latin typeface="Poppins"/>
                        </a:rPr>
                        <a:t>Report / Publication Title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65F4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FFFFFF"/>
                          </a:solidFill>
                          <a:latin typeface="Poppins"/>
                        </a:rPr>
                        <a:t>Core Focus &amp; Findings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65F4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FFFFFF"/>
                          </a:solidFill>
                          <a:latin typeface="Poppins"/>
                        </a:rPr>
                        <a:t>Key Strategic Impact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65F46"/>
                    </a:solidFill>
                  </a:tcPr>
                </a:tc>
              </a:tr>
              <a:tr h="749617"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Comprehensive Flood Study (1950–2025)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Historical evaluation of major floods, rainfall trends, and structural vulnerabilities.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Establishes baseline data for Integrated Flood Risk Management.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749617"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NDMA Annual Review 2024–2025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Overview of digital transformation, e-MHVRA rollout, and PDMA/DDMA sync.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Enhances institutional accountability and resource mapping.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</a:tr>
              <a:tr h="749617"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Global Best Practices DRR (2026)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NIDM framework on early warnings, GLOF monitoring, and community resilience.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Aligns Pakistan's strategy with Sendai Framework standards.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749619"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Heatwave &amp; Forest Fire SOPs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Multi-hazard guidelines for summer heatwaves, urban fire safety, and flash droughts.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334155"/>
                          </a:solidFill>
                          <a:latin typeface="DM Sans"/>
                        </a:rPr>
                        <a:t>Provides district-level operational execution blueprints.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571500" y="3359943"/>
            <a:ext cx="2809726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3381226" y="3359943"/>
            <a:ext cx="4566195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7947421" y="3359943"/>
            <a:ext cx="3673078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71500" y="4160043"/>
            <a:ext cx="2809726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381226" y="4160043"/>
            <a:ext cx="4566195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7947421" y="4160043"/>
            <a:ext cx="3673078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571500" y="4960143"/>
            <a:ext cx="2809726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3381226" y="4960143"/>
            <a:ext cx="4566195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7947421" y="4960143"/>
            <a:ext cx="3673078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71500" y="5760243"/>
            <a:ext cx="2809726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3381226" y="5760243"/>
            <a:ext cx="4566195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7947421" y="5760243"/>
            <a:ext cx="3673078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905125"/>
            <a:ext cx="5381625" cy="1990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476250"/>
            <a:ext cx="11601450" cy="5429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700" i="0" u="none">
                <a:solidFill>
                  <a:srgbClr val="065F46"/>
                </a:solidFill>
                <a:latin typeface="Poppins"/>
              </a:rPr>
              <a:t>Predictive Impact &amp; Metrics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52500" y="3286125"/>
            <a:ext cx="4619625" cy="857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6750"/>
              </a:lnSpc>
            </a:pPr>
            <a:r>
              <a:rPr b="1" sz="6750" i="0" u="none">
                <a:solidFill>
                  <a:srgbClr val="FFFFFF"/>
                </a:solidFill>
                <a:latin typeface="Poppins"/>
              </a:rPr>
              <a:t>90 Days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2500" y="4238625"/>
            <a:ext cx="4619625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650" i="0" u="none">
                <a:solidFill>
                  <a:srgbClr val="FFFFFF"/>
                </a:solidFill>
                <a:latin typeface="DM Sans Medium"/>
              </a:rPr>
              <a:t>Advance Hazard Projection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38875" y="2664618"/>
            <a:ext cx="5650706" cy="3333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800" i="0" u="none">
                <a:solidFill>
                  <a:srgbClr val="0F172A"/>
                </a:solidFill>
                <a:latin typeface="Poppins SemiBold"/>
              </a:rPr>
              <a:t>Early Action Saves Lives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38875" y="3093243"/>
            <a:ext cx="5381625" cy="7286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By transitioning from reactive response to anticipatory action via NEOC, NDMA aims to reduce casualties and economic damage significantly.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38875" y="3936206"/>
            <a:ext cx="5381625" cy="4857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• </a:t>
            </a:r>
            <a:r>
              <a:rPr b="1" sz="1275" i="0" u="none">
                <a:solidFill>
                  <a:srgbClr val="334155"/>
                </a:solidFill>
                <a:latin typeface="DM Sans"/>
              </a:rPr>
              <a:t>Targeted Evacuation: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Pre-disaster advisory lead times increased from hours to weeks.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38875" y="4536281"/>
            <a:ext cx="5381625" cy="4857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• </a:t>
            </a:r>
            <a:r>
              <a:rPr b="1" sz="1275" i="0" u="none">
                <a:solidFill>
                  <a:srgbClr val="334155"/>
                </a:solidFill>
                <a:latin typeface="DM Sans"/>
              </a:rPr>
              <a:t>Resource Pre-Positioning:</a:t>
            </a:r>
            <a:r>
              <a:rPr b="0" sz="1275" i="0" u="none">
                <a:solidFill>
                  <a:srgbClr val="334155"/>
                </a:solidFill>
                <a:latin typeface="DM Sans"/>
              </a:rPr>
              <a:t> Logistics and emergency rations located prior to monsoon onset.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993231"/>
            <a:ext cx="2541240" cy="1604962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419" y="2993231"/>
            <a:ext cx="2541240" cy="1604962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3339" y="2993231"/>
            <a:ext cx="2541240" cy="1604962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9259" y="2993231"/>
            <a:ext cx="2541240" cy="1604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476250"/>
            <a:ext cx="11601450" cy="5429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700" i="0" u="none">
                <a:solidFill>
                  <a:srgbClr val="065F46"/>
                </a:solidFill>
                <a:latin typeface="Poppins"/>
              </a:rPr>
              <a:t>Roadmap to Resilience (2025–2030)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71500" y="3278981"/>
            <a:ext cx="11049000" cy="38100"/>
          </a:xfrm>
          <a:prstGeom prst="rect">
            <a:avLst/>
          </a:prstGeom>
          <a:solidFill>
            <a:srgbClr val="0478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727745" y="4769643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38100">
            <a:solidFill>
              <a:srgbClr val="04785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4563665" y="4769643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38100">
            <a:solidFill>
              <a:srgbClr val="04785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7399585" y="4769643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38100">
            <a:solidFill>
              <a:srgbClr val="04785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10235505" y="4769643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38100">
            <a:solidFill>
              <a:srgbClr val="04785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67988" y="3193256"/>
            <a:ext cx="234826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500" i="0" u="none">
                <a:solidFill>
                  <a:srgbClr val="047857"/>
                </a:solidFill>
                <a:latin typeface="Poppins SemiBold"/>
              </a:rPr>
              <a:t>2025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3900" y="3555206"/>
            <a:ext cx="2236440" cy="7286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Full deployment of e-MHVRA mapping across all vulnerable districts.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03908" y="3193256"/>
            <a:ext cx="234826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500" i="0" u="none">
                <a:solidFill>
                  <a:srgbClr val="047857"/>
                </a:solidFill>
                <a:latin typeface="Poppins SemiBold"/>
              </a:rPr>
              <a:t>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59819" y="3555206"/>
            <a:ext cx="2236440" cy="7286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Integration of AI-driven GLOF &amp; Flash Flood early warning models.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39828" y="3193256"/>
            <a:ext cx="234826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500" i="0" u="none">
                <a:solidFill>
                  <a:srgbClr val="047857"/>
                </a:solidFill>
                <a:latin typeface="Poppins SemiBold"/>
              </a:rPr>
              <a:t>2028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95739" y="3555206"/>
            <a:ext cx="2236440" cy="7286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Completion of key riverine structural reinforcement &amp; nature-based buffers.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75748" y="3193256"/>
            <a:ext cx="2348262" cy="285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500" i="0" u="none">
                <a:solidFill>
                  <a:srgbClr val="047857"/>
                </a:solidFill>
                <a:latin typeface="Poppins SemiBold"/>
              </a:rPr>
              <a:t>2030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31659" y="3555206"/>
            <a:ext cx="2236440" cy="72866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912"/>
              </a:lnSpc>
            </a:pPr>
            <a:r>
              <a:rPr b="0" sz="1275" i="0" u="none">
                <a:solidFill>
                  <a:srgbClr val="334155"/>
                </a:solidFill>
                <a:latin typeface="DM Sans"/>
              </a:rPr>
              <a:t>Achieving a fully climate-resilient national disaster framework (e-NDMP).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476250"/>
            <a:ext cx="11049000" cy="32575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05351" y="1057275"/>
            <a:ext cx="10381297" cy="8096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4200" i="0" u="none">
                <a:solidFill>
                  <a:srgbClr val="065F46"/>
                </a:solidFill>
                <a:latin typeface="Poppins"/>
              </a:rPr>
              <a:t>Building a Resilient Pakistan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52525" y="2009775"/>
            <a:ext cx="9886950" cy="3143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75"/>
              </a:lnSpc>
            </a:pPr>
            <a:r>
              <a:rPr b="0" sz="1650" i="0" u="none">
                <a:solidFill>
                  <a:srgbClr val="334155"/>
                </a:solidFill>
                <a:latin typeface="DM Sans"/>
              </a:rPr>
              <a:t>Proactive Management • Cutting-Edge Technology • Sustainable Protection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2525" y="2657475"/>
            <a:ext cx="9886950" cy="4953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0" sz="1500" i="0" u="none">
                <a:solidFill>
                  <a:srgbClr val="0284C7"/>
                </a:solidFill>
                <a:latin typeface="DM Sans SemiBold"/>
              </a:rPr>
              <a:t>National Disaster Management Authority (NDMA) Pakistan</a:t>
            </a:r>
            <a:r>
              <a:t>
</a:t>
            </a:r>
            <a:r>
              <a:rPr b="0" sz="1500" i="0" u="none">
                <a:solidFill>
                  <a:srgbClr val="0284C7"/>
                </a:solidFill>
                <a:latin typeface="DM Sans SemiBold"/>
              </a:rPr>
              <a:t> Official Portal: www.ndma.gov.pk | Emergency Helpline: 051-111-157-157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