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embeddedFontLst>
    <p:embeddedFont>
      <p:font typeface="Noto Serif"/>
      <p:regular r:id="rId201314"/>
    </p:embeddedFont>
    <p:embeddedFont>
      <p:font typeface="Noto Serif SemiBold"/>
      <p:regular r:id="rId201315"/>
    </p:embeddedFont>
    <p:embeddedFont>
      <p:font typeface="Noto Serif Bold"/>
      <p:regular r:id="rId20131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EF1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09600"/>
            <a:ext cx="7111822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RESEARCH PRESENTATION</a:t>
            </a:r>
            <a:endParaRPr lang="en-US" sz="1200" dirty="0"/>
          </a:p>
        </p:txBody>
      </p:sp>
      <p:sp>
        <p:nvSpPr>
          <p:cNvPr id="3" name="Shape 1"/>
          <p:cNvSpPr/>
          <p:nvPr/>
        </p:nvSpPr>
        <p:spPr>
          <a:xfrm>
            <a:off x="609585" y="1038523"/>
            <a:ext cx="812680" cy="31651"/>
          </a:xfrm>
          <a:prstGeom prst="roundRect">
            <a:avLst>
              <a:gd name="adj" fmla="val 49998"/>
            </a:avLst>
          </a:prstGeom>
          <a:solidFill>
            <a:srgbClr val="2A5A3A"/>
          </a:solidFill>
          <a:ln/>
        </p:spPr>
      </p:sp>
      <p:sp>
        <p:nvSpPr>
          <p:cNvPr id="4" name="Text 2"/>
          <p:cNvSpPr/>
          <p:nvPr/>
        </p:nvSpPr>
        <p:spPr>
          <a:xfrm>
            <a:off x="609585" y="1487785"/>
            <a:ext cx="6502237" cy="1261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4600" spc="-83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Pakistan–Afghanistan</a:t>
            </a:r>
            <a:endParaRPr lang="en-US" sz="4600" dirty="0"/>
          </a:p>
          <a:p>
            <a:pPr algn="l" indent="0" marL="0">
              <a:lnSpc>
                <a:spcPct val="90000"/>
              </a:lnSpc>
              <a:buNone/>
            </a:pPr>
            <a:r>
              <a:rPr lang="en-US" sz="4600" spc="-83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Relations</a:t>
            </a:r>
            <a:pPr algn="l" indent="0" marL="0">
              <a:lnSpc>
                <a:spcPct val="90000"/>
              </a:lnSpc>
              <a:buNone/>
            </a:pPr>
            <a:r>
              <a:rPr lang="en-US" sz="4600" spc="-83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4600" dirty="0"/>
          </a:p>
        </p:txBody>
      </p:sp>
      <p:sp>
        <p:nvSpPr>
          <p:cNvPr id="5" name="Text 3"/>
          <p:cNvSpPr/>
          <p:nvPr/>
        </p:nvSpPr>
        <p:spPr>
          <a:xfrm>
            <a:off x="609585" y="2940149"/>
            <a:ext cx="6502237" cy="11052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3200" spc="-58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Challenges, Security Concerns &amp; Future Prospects</a:t>
            </a:r>
            <a:endParaRPr lang="en-US" sz="3200" dirty="0"/>
          </a:p>
        </p:txBody>
      </p:sp>
      <p:sp>
        <p:nvSpPr>
          <p:cNvPr id="6" name="Text 4"/>
          <p:cNvSpPr/>
          <p:nvPr/>
        </p:nvSpPr>
        <p:spPr>
          <a:xfrm>
            <a:off x="609585" y="5923855"/>
            <a:ext cx="7111822" cy="3245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Prepared for World Politics Times · September 2026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7721407" y="0"/>
            <a:ext cx="4470288" cy="6858000"/>
          </a:xfrm>
          <a:custGeom>
            <a:avLst/>
            <a:gdLst/>
            <a:ahLst/>
            <a:cxnLst/>
            <a:rect l="l" t="t" r="r" b="b"/>
            <a:pathLst>
              <a:path w="4470288" h="6858000">
                <a:moveTo>
                  <a:pt x="2235144" y="0"/>
                </a:moveTo>
                <a:lnTo>
                  <a:pt x="2235144" y="0"/>
                </a:lnTo>
                <a:arcTo hR="2235200" wR="2235144" stAng="16200000" swAng="5400000"/>
                <a:lnTo>
                  <a:pt x="4470288" y="6858000"/>
                </a:lnTo>
                <a:lnTo>
                  <a:pt x="0" y="6858000"/>
                </a:lnTo>
                <a:lnTo>
                  <a:pt x="0" y="2235200"/>
                </a:lnTo>
                <a:arcTo hR="2235200" wR="2235144" stAng="10800000" swAng="5400000"/>
                <a:close/>
              </a:path>
            </a:pathLst>
          </a:custGeom>
          <a:noFill/>
          <a:ln w="12700">
            <a:solidFill>
              <a:srgbClr val="2A5A3A"/>
            </a:solidFill>
            <a:prstDash val="solid"/>
          </a:ln>
        </p:spPr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34107" y="12700"/>
            <a:ext cx="4444889" cy="6832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09600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CENTRAL ARGUMENT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878185"/>
            <a:ext cx="10972526" cy="1152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The relationship is trapped in a security-first cycle</a:t>
            </a:r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4200" dirty="0"/>
          </a:p>
        </p:txBody>
      </p:sp>
      <p:sp>
        <p:nvSpPr>
          <p:cNvPr id="4" name="Text 2"/>
          <p:cNvSpPr/>
          <p:nvPr/>
        </p:nvSpPr>
        <p:spPr>
          <a:xfrm>
            <a:off x="609585" y="2487513"/>
            <a:ext cx="3428914" cy="14220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spcAft>
                <a:spcPts val="950"/>
              </a:spcAft>
              <a:buNone/>
            </a:pPr>
            <a:r>
              <a:rPr lang="en-US" sz="1800" b="1" dirty="0">
                <a:solidFill>
                  <a:srgbClr val="1F2933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Interdependence</a:t>
            </a:r>
            <a:endParaRPr lang="en-US" sz="1800" dirty="0"/>
          </a:p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Geography, history, culture, migration and trade bind the two countries together.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4495688" y="2487513"/>
            <a:ext cx="3200320" cy="20710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spcAft>
                <a:spcPts val="950"/>
              </a:spcAft>
              <a:buNone/>
            </a:pPr>
            <a:r>
              <a:rPr lang="en-US" sz="1800" b="1" dirty="0">
                <a:solidFill>
                  <a:srgbClr val="1F2933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Mistrust</a:t>
            </a:r>
            <a:endParaRPr lang="en-US" sz="1800" dirty="0"/>
          </a:p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The Durand Line, border management and the TTP issue repeatedly convert interdependence into mistrust.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7924602" y="2258913"/>
            <a:ext cx="3657509" cy="2528292"/>
          </a:xfrm>
          <a:custGeom>
            <a:avLst/>
            <a:gdLst/>
            <a:ahLst/>
            <a:cxnLst/>
            <a:rect l="l" t="t" r="r" b="b"/>
            <a:pathLst>
              <a:path w="3657509" h="2528292">
                <a:moveTo>
                  <a:pt x="0" y="0"/>
                </a:moveTo>
                <a:lnTo>
                  <a:pt x="3647984" y="0"/>
                </a:lnTo>
                <a:arcTo hR="9525" wR="9525" stAng="16200000" swAng="5400000"/>
                <a:lnTo>
                  <a:pt x="3657509" y="2518767"/>
                </a:lnTo>
                <a:arcTo hR="9525" wR="9525" stAng="0" swAng="5400000"/>
                <a:lnTo>
                  <a:pt x="0" y="2528292"/>
                </a:lnTo>
                <a:lnTo>
                  <a:pt x="0" y="0"/>
                </a:lnTo>
                <a:close/>
              </a:path>
            </a:pathLst>
          </a:custGeom>
          <a:solidFill>
            <a:srgbClr val="F2EEEE"/>
          </a:solidFill>
          <a:ln/>
        </p:spPr>
      </p:sp>
      <p:sp>
        <p:nvSpPr>
          <p:cNvPr id="7" name="Text 5"/>
          <p:cNvSpPr/>
          <p:nvPr/>
        </p:nvSpPr>
        <p:spPr>
          <a:xfrm>
            <a:off x="8153196" y="2487513"/>
            <a:ext cx="3200320" cy="20710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spcAft>
                <a:spcPts val="950"/>
              </a:spcAft>
              <a:buNone/>
            </a:pPr>
            <a:r>
              <a:rPr lang="en-US" sz="1800" b="1" dirty="0">
                <a:solidFill>
                  <a:srgbClr val="1F2933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Way forward</a:t>
            </a:r>
            <a:endParaRPr lang="en-US" sz="1800" dirty="0"/>
          </a:p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Durable stability requires security cooperation plus diplomacy, humanitarian coordination and regional connectivity.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4251219" y="2258913"/>
            <a:ext cx="31749" cy="2528292"/>
          </a:xfrm>
          <a:prstGeom prst="rect">
            <a:avLst/>
          </a:prstGeom>
          <a:solidFill>
            <a:srgbClr val="CBD5E1"/>
          </a:solidFill>
          <a:ln/>
        </p:spPr>
      </p:sp>
      <p:sp>
        <p:nvSpPr>
          <p:cNvPr id="9" name="Shape 7"/>
          <p:cNvSpPr/>
          <p:nvPr/>
        </p:nvSpPr>
        <p:spPr>
          <a:xfrm>
            <a:off x="7908727" y="2258913"/>
            <a:ext cx="31749" cy="2528292"/>
          </a:xfrm>
          <a:prstGeom prst="rect">
            <a:avLst/>
          </a:prstGeom>
          <a:solidFill>
            <a:srgbClr val="CBD5E1"/>
          </a:solidFill>
          <a:ln/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09600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HISTORICAL LAYERS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878185"/>
            <a:ext cx="10972526" cy="4937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3600" spc="-65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Five historical layers still shape today’s crisis</a:t>
            </a:r>
            <a:pPr algn="l" indent="0" marL="0">
              <a:lnSpc>
                <a:spcPct val="90000"/>
              </a:lnSpc>
              <a:buNone/>
            </a:pPr>
            <a:r>
              <a:rPr lang="en-US" sz="3600" spc="-65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609585" y="3755827"/>
            <a:ext cx="10972526" cy="28575"/>
          </a:xfrm>
          <a:prstGeom prst="roundRect">
            <a:avLst>
              <a:gd name="adj" fmla="val 39999"/>
            </a:avLst>
          </a:prstGeom>
          <a:solidFill>
            <a:srgbClr val="D8D4D4"/>
          </a:solidFill>
          <a:ln/>
        </p:spPr>
      </p:sp>
      <p:sp>
        <p:nvSpPr>
          <p:cNvPr id="5" name="Shape 3"/>
          <p:cNvSpPr/>
          <p:nvPr/>
        </p:nvSpPr>
        <p:spPr>
          <a:xfrm>
            <a:off x="2328804" y="3070027"/>
            <a:ext cx="28574" cy="685800"/>
          </a:xfrm>
          <a:prstGeom prst="roundRect">
            <a:avLst>
              <a:gd name="adj" fmla="val 40000"/>
            </a:avLst>
          </a:prstGeom>
          <a:solidFill>
            <a:srgbClr val="D8D4D4"/>
          </a:solidFill>
          <a:ln/>
        </p:spPr>
      </p:sp>
      <p:sp>
        <p:nvSpPr>
          <p:cNvPr id="6" name="Shape 4"/>
          <p:cNvSpPr/>
          <p:nvPr/>
        </p:nvSpPr>
        <p:spPr>
          <a:xfrm>
            <a:off x="2085923" y="3498652"/>
            <a:ext cx="514337" cy="514350"/>
          </a:xfrm>
          <a:prstGeom prst="roundRect">
            <a:avLst>
              <a:gd name="adj" fmla="val 2222"/>
            </a:avLst>
          </a:prstGeom>
          <a:solidFill>
            <a:srgbClr val="F2EEEE"/>
          </a:solidFill>
          <a:ln w="12700">
            <a:solidFill>
              <a:srgbClr val="D8D4D4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171646" y="3570684"/>
            <a:ext cx="342891" cy="37028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700" spc="-4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1</a:t>
            </a:r>
            <a:endParaRPr lang="en-US" sz="2700" dirty="0"/>
          </a:p>
        </p:txBody>
      </p:sp>
      <p:sp>
        <p:nvSpPr>
          <p:cNvPr id="8" name="Text 6"/>
          <p:cNvSpPr/>
          <p:nvPr/>
        </p:nvSpPr>
        <p:spPr>
          <a:xfrm>
            <a:off x="838179" y="1562398"/>
            <a:ext cx="3009825" cy="2763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13000"/>
              </a:lnSpc>
              <a:buNone/>
            </a:pPr>
            <a:r>
              <a:rPr lang="en-US" sz="1600" spc="-2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1893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838179" y="1975842"/>
            <a:ext cx="3009825" cy="5770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8000"/>
              </a:lnSpc>
              <a:buNone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The Durand Line creates a lasting border dispute.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4205182" y="3755827"/>
            <a:ext cx="28574" cy="685800"/>
          </a:xfrm>
          <a:prstGeom prst="roundRect">
            <a:avLst>
              <a:gd name="adj" fmla="val 40000"/>
            </a:avLst>
          </a:prstGeom>
          <a:solidFill>
            <a:srgbClr val="D8D4D4"/>
          </a:solidFill>
          <a:ln/>
        </p:spPr>
      </p:sp>
      <p:sp>
        <p:nvSpPr>
          <p:cNvPr id="11" name="Shape 9"/>
          <p:cNvSpPr/>
          <p:nvPr/>
        </p:nvSpPr>
        <p:spPr>
          <a:xfrm>
            <a:off x="3962301" y="3498652"/>
            <a:ext cx="514337" cy="514350"/>
          </a:xfrm>
          <a:prstGeom prst="roundRect">
            <a:avLst>
              <a:gd name="adj" fmla="val 2222"/>
            </a:avLst>
          </a:prstGeom>
          <a:solidFill>
            <a:srgbClr val="F2EEEE"/>
          </a:solidFill>
          <a:ln w="12700">
            <a:solidFill>
              <a:srgbClr val="D8D4D4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048024" y="3570684"/>
            <a:ext cx="342891" cy="37028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700" spc="-4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2</a:t>
            </a:r>
            <a:endParaRPr lang="en-US" sz="2700" dirty="0"/>
          </a:p>
        </p:txBody>
      </p:sp>
      <p:sp>
        <p:nvSpPr>
          <p:cNvPr id="13" name="Text 11"/>
          <p:cNvSpPr/>
          <p:nvPr/>
        </p:nvSpPr>
        <p:spPr>
          <a:xfrm>
            <a:off x="2714557" y="4670227"/>
            <a:ext cx="3009825" cy="2763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13000"/>
              </a:lnSpc>
              <a:buNone/>
            </a:pPr>
            <a:r>
              <a:rPr lang="en-US" sz="1600" spc="-2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1947–79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2714557" y="5083671"/>
            <a:ext cx="3009825" cy="865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8000"/>
              </a:lnSpc>
              <a:buNone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State formation, Pashtun nationalism and early diplomatic friction.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6081560" y="3070027"/>
            <a:ext cx="28574" cy="685800"/>
          </a:xfrm>
          <a:prstGeom prst="roundRect">
            <a:avLst>
              <a:gd name="adj" fmla="val 40000"/>
            </a:avLst>
          </a:prstGeom>
          <a:solidFill>
            <a:srgbClr val="D8D4D4"/>
          </a:solidFill>
          <a:ln/>
        </p:spPr>
      </p:sp>
      <p:sp>
        <p:nvSpPr>
          <p:cNvPr id="16" name="Shape 14"/>
          <p:cNvSpPr/>
          <p:nvPr/>
        </p:nvSpPr>
        <p:spPr>
          <a:xfrm>
            <a:off x="5838679" y="3498652"/>
            <a:ext cx="514337" cy="514350"/>
          </a:xfrm>
          <a:prstGeom prst="roundRect">
            <a:avLst>
              <a:gd name="adj" fmla="val 2222"/>
            </a:avLst>
          </a:prstGeom>
          <a:solidFill>
            <a:srgbClr val="F2EEEE"/>
          </a:solidFill>
          <a:ln w="12700">
            <a:solidFill>
              <a:srgbClr val="D8D4D4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924402" y="3570684"/>
            <a:ext cx="342891" cy="37028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700" spc="-4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3</a:t>
            </a:r>
            <a:endParaRPr lang="en-US" sz="2700" dirty="0"/>
          </a:p>
        </p:txBody>
      </p:sp>
      <p:sp>
        <p:nvSpPr>
          <p:cNvPr id="18" name="Text 16"/>
          <p:cNvSpPr/>
          <p:nvPr/>
        </p:nvSpPr>
        <p:spPr>
          <a:xfrm>
            <a:off x="4590935" y="1562398"/>
            <a:ext cx="3009825" cy="2763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13000"/>
              </a:lnSpc>
              <a:buNone/>
            </a:pPr>
            <a:r>
              <a:rPr lang="en-US" sz="1600" spc="-2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1979–2001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4590935" y="1975842"/>
            <a:ext cx="3009825" cy="865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8000"/>
              </a:lnSpc>
              <a:buNone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The Soviet-Afghan War drives refugee flows and deep strategic entanglement.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7957938" y="3755827"/>
            <a:ext cx="28574" cy="685800"/>
          </a:xfrm>
          <a:prstGeom prst="roundRect">
            <a:avLst>
              <a:gd name="adj" fmla="val 40000"/>
            </a:avLst>
          </a:prstGeom>
          <a:solidFill>
            <a:srgbClr val="D8D4D4"/>
          </a:solidFill>
          <a:ln/>
        </p:spPr>
      </p:sp>
      <p:sp>
        <p:nvSpPr>
          <p:cNvPr id="21" name="Shape 19"/>
          <p:cNvSpPr/>
          <p:nvPr/>
        </p:nvSpPr>
        <p:spPr>
          <a:xfrm>
            <a:off x="7715057" y="3498652"/>
            <a:ext cx="514337" cy="514350"/>
          </a:xfrm>
          <a:prstGeom prst="roundRect">
            <a:avLst>
              <a:gd name="adj" fmla="val 2222"/>
            </a:avLst>
          </a:prstGeom>
          <a:solidFill>
            <a:srgbClr val="F2EEEE"/>
          </a:solidFill>
          <a:ln w="12700">
            <a:solidFill>
              <a:srgbClr val="D8D4D4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800780" y="3570684"/>
            <a:ext cx="342891" cy="37028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700" spc="-4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4</a:t>
            </a:r>
            <a:endParaRPr lang="en-US" sz="2700" dirty="0"/>
          </a:p>
        </p:txBody>
      </p:sp>
      <p:sp>
        <p:nvSpPr>
          <p:cNvPr id="23" name="Text 21"/>
          <p:cNvSpPr/>
          <p:nvPr/>
        </p:nvSpPr>
        <p:spPr>
          <a:xfrm>
            <a:off x="6467313" y="4670227"/>
            <a:ext cx="3009825" cy="2763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13000"/>
              </a:lnSpc>
              <a:buNone/>
            </a:pPr>
            <a:r>
              <a:rPr lang="en-US" sz="1600" spc="-2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2001–2021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6467313" y="5083671"/>
            <a:ext cx="3009825" cy="865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8000"/>
              </a:lnSpc>
              <a:buNone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US intervention, post-2001 militancy and shifting regional alignments.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9834316" y="3070027"/>
            <a:ext cx="28574" cy="685800"/>
          </a:xfrm>
          <a:prstGeom prst="roundRect">
            <a:avLst>
              <a:gd name="adj" fmla="val 40000"/>
            </a:avLst>
          </a:prstGeom>
          <a:solidFill>
            <a:srgbClr val="D8D4D4"/>
          </a:solidFill>
          <a:ln/>
        </p:spPr>
      </p:sp>
      <p:sp>
        <p:nvSpPr>
          <p:cNvPr id="26" name="Shape 24"/>
          <p:cNvSpPr/>
          <p:nvPr/>
        </p:nvSpPr>
        <p:spPr>
          <a:xfrm>
            <a:off x="9591435" y="3498652"/>
            <a:ext cx="514337" cy="514350"/>
          </a:xfrm>
          <a:prstGeom prst="roundRect">
            <a:avLst>
              <a:gd name="adj" fmla="val 2222"/>
            </a:avLst>
          </a:prstGeom>
          <a:solidFill>
            <a:srgbClr val="F2EEEE"/>
          </a:solidFill>
          <a:ln w="12700">
            <a:solidFill>
              <a:srgbClr val="D8D4D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9677158" y="3570684"/>
            <a:ext cx="342891" cy="37028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700" spc="-4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5</a:t>
            </a:r>
            <a:endParaRPr lang="en-US" sz="2700" dirty="0"/>
          </a:p>
        </p:txBody>
      </p:sp>
      <p:sp>
        <p:nvSpPr>
          <p:cNvPr id="28" name="Text 26"/>
          <p:cNvSpPr/>
          <p:nvPr/>
        </p:nvSpPr>
        <p:spPr>
          <a:xfrm>
            <a:off x="8343691" y="1562398"/>
            <a:ext cx="3009825" cy="2763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13000"/>
              </a:lnSpc>
              <a:buNone/>
            </a:pPr>
            <a:r>
              <a:rPr lang="en-US" sz="1600" spc="-29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2021–2026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8343691" y="1975842"/>
            <a:ext cx="3009825" cy="865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8000"/>
              </a:lnSpc>
              <a:buNone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The Taliban’s return raises expectations, then exposes a widening trust gap.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283068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892653" y="609600"/>
            <a:ext cx="6299042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GEOGRAPHY</a:t>
            </a:r>
            <a:endParaRPr lang="en-US" sz="1200" dirty="0"/>
          </a:p>
        </p:txBody>
      </p:sp>
      <p:sp>
        <p:nvSpPr>
          <p:cNvPr id="4" name="Text 1"/>
          <p:cNvSpPr/>
          <p:nvPr/>
        </p:nvSpPr>
        <p:spPr>
          <a:xfrm>
            <a:off x="5892653" y="878185"/>
            <a:ext cx="5689458" cy="17281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Shared geography creates both leverage and vulnerability</a:t>
            </a:r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4200" dirty="0"/>
          </a:p>
        </p:txBody>
      </p:sp>
      <p:sp>
        <p:nvSpPr>
          <p:cNvPr id="5" name="Text 2"/>
          <p:cNvSpPr/>
          <p:nvPr/>
        </p:nvSpPr>
        <p:spPr>
          <a:xfrm>
            <a:off x="5892653" y="2819102"/>
            <a:ext cx="5689458" cy="30472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25120" indent="-325120">
              <a:lnSpc>
                <a:spcPct val="118000"/>
              </a:lnSpc>
              <a:buSzPct val="100000"/>
              <a:buChar char="•"/>
            </a:pPr>
            <a:r>
              <a:rPr lang="en-US" sz="1600" b="1" dirty="0">
                <a:solidFill>
                  <a:srgbClr val="1F2933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More than 2,600 kilometres:</a:t>
            </a:r>
            <a:pPr algn="l" marL="325120" indent="-325120">
              <a:lnSpc>
                <a:spcPct val="118000"/>
              </a:lnSpc>
              <a:buSzPct val="100000"/>
              <a:buChar char="•"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 shared border connect Pakistan’s Khyber Pakhtunkhwa and Balochistan with Afghan provinces.</a:t>
            </a:r>
            <a:endParaRPr lang="en-US" sz="1600" dirty="0"/>
          </a:p>
          <a:p>
            <a:pPr algn="l" marL="325120" indent="-325120">
              <a:lnSpc>
                <a:spcPct val="118000"/>
              </a:lnSpc>
              <a:buSzPct val="100000"/>
              <a:buChar char="•"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Communities share languages, tribal and family ties, religious traditions and trade routes.</a:t>
            </a:r>
            <a:endParaRPr lang="en-US" sz="1600" dirty="0"/>
          </a:p>
          <a:p>
            <a:pPr algn="l" marL="325120" indent="-325120">
              <a:lnSpc>
                <a:spcPct val="118000"/>
              </a:lnSpc>
              <a:buSzPct val="100000"/>
              <a:buChar char="•"/>
            </a:pPr>
            <a:r>
              <a:rPr lang="en-US" sz="1600" b="1" dirty="0">
                <a:solidFill>
                  <a:srgbClr val="1F2933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Pakistan prioritises:</a:t>
            </a:r>
            <a:pPr algn="l" marL="325120" indent="-325120">
              <a:lnSpc>
                <a:spcPct val="118000"/>
              </a:lnSpc>
              <a:buSzPct val="100000"/>
              <a:buChar char="•"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 border security, militant containment, refugee management and access to Central Asian markets.</a:t>
            </a:r>
            <a:endParaRPr lang="en-US" sz="1600" dirty="0"/>
          </a:p>
          <a:p>
            <a:pPr algn="l" marL="325120" indent="-325120">
              <a:lnSpc>
                <a:spcPct val="118000"/>
              </a:lnSpc>
              <a:buSzPct val="100000"/>
              <a:buChar char="•"/>
            </a:pPr>
            <a:r>
              <a:rPr lang="en-US" sz="1600" b="1" dirty="0">
                <a:solidFill>
                  <a:srgbClr val="1F2933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Afghanistan prioritises:</a:t>
            </a:r>
            <a:pPr algn="l" marL="325120" indent="-325120">
              <a:lnSpc>
                <a:spcPct val="118000"/>
              </a:lnSpc>
              <a:buSzPct val="100000"/>
              <a:buChar char="•"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 sovereignty, movement, trade access and freedom from external pressure.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09600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BORDER MANAGEMENT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878185"/>
            <a:ext cx="10972526" cy="1152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The Durand Line turns border management into a political test</a:t>
            </a:r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4200" dirty="0"/>
          </a:p>
        </p:txBody>
      </p:sp>
      <p:sp>
        <p:nvSpPr>
          <p:cNvPr id="4" name="Text 2"/>
          <p:cNvSpPr/>
          <p:nvPr/>
        </p:nvSpPr>
        <p:spPr>
          <a:xfrm>
            <a:off x="609585" y="2208113"/>
            <a:ext cx="867051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800" dirty="0">
                <a:solidFill>
                  <a:srgbClr val="2A5A3A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01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609585" y="2528193"/>
            <a:ext cx="2514537" cy="19050"/>
          </a:xfrm>
          <a:prstGeom prst="rect">
            <a:avLst/>
          </a:prstGeom>
          <a:solidFill>
            <a:srgbClr val="2A5A3A"/>
          </a:solidFill>
          <a:ln/>
        </p:spPr>
      </p:sp>
      <p:sp>
        <p:nvSpPr>
          <p:cNvPr id="6" name="Text 4"/>
          <p:cNvSpPr/>
          <p:nvPr/>
        </p:nvSpPr>
        <p:spPr>
          <a:xfrm>
            <a:off x="609585" y="2684363"/>
            <a:ext cx="2514537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Inherited border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609585" y="3147616"/>
            <a:ext cx="2514537" cy="19472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Pakistan treats the international border as settled; Afghan positions have historically challenged its legitimacy.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3428914" y="2208113"/>
            <a:ext cx="867051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800" dirty="0">
                <a:solidFill>
                  <a:srgbClr val="2A5A3A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02</a:t>
            </a:r>
            <a:endParaRPr lang="en-US" sz="1800" dirty="0"/>
          </a:p>
        </p:txBody>
      </p:sp>
      <p:sp>
        <p:nvSpPr>
          <p:cNvPr id="9" name="Shape 7"/>
          <p:cNvSpPr/>
          <p:nvPr/>
        </p:nvSpPr>
        <p:spPr>
          <a:xfrm>
            <a:off x="3428914" y="2528193"/>
            <a:ext cx="2514537" cy="19050"/>
          </a:xfrm>
          <a:prstGeom prst="rect">
            <a:avLst/>
          </a:prstGeom>
          <a:solidFill>
            <a:srgbClr val="2A5A3A"/>
          </a:solidFill>
          <a:ln/>
        </p:spPr>
      </p:sp>
      <p:sp>
        <p:nvSpPr>
          <p:cNvPr id="10" name="Text 8"/>
          <p:cNvSpPr/>
          <p:nvPr/>
        </p:nvSpPr>
        <p:spPr>
          <a:xfrm>
            <a:off x="3428914" y="2684363"/>
            <a:ext cx="2514537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Controls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3428914" y="3147616"/>
            <a:ext cx="2514537" cy="16227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Fencing, controlled crossings and closures can reduce illegal movement but also trigger confrontation.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6248244" y="2208113"/>
            <a:ext cx="867051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800" dirty="0">
                <a:solidFill>
                  <a:srgbClr val="2A5A3A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03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6248244" y="2528193"/>
            <a:ext cx="2514537" cy="19050"/>
          </a:xfrm>
          <a:prstGeom prst="rect">
            <a:avLst/>
          </a:prstGeom>
          <a:solidFill>
            <a:srgbClr val="2A5A3A"/>
          </a:solidFill>
          <a:ln/>
        </p:spPr>
      </p:sp>
      <p:sp>
        <p:nvSpPr>
          <p:cNvPr id="14" name="Text 12"/>
          <p:cNvSpPr/>
          <p:nvPr/>
        </p:nvSpPr>
        <p:spPr>
          <a:xfrm>
            <a:off x="6248244" y="2684363"/>
            <a:ext cx="2514537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Immediate costs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6248244" y="3147616"/>
            <a:ext cx="2514537" cy="19472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At Torkham and Chaman, security decisions affect traders, families, patients, transporters and refugees.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9067573" y="2208113"/>
            <a:ext cx="867051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800" dirty="0">
                <a:solidFill>
                  <a:srgbClr val="2A5A3A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04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9067573" y="2528193"/>
            <a:ext cx="2514537" cy="19050"/>
          </a:xfrm>
          <a:prstGeom prst="rect">
            <a:avLst/>
          </a:prstGeom>
          <a:solidFill>
            <a:srgbClr val="2A5A3A"/>
          </a:solidFill>
          <a:ln/>
        </p:spPr>
      </p:sp>
      <p:sp>
        <p:nvSpPr>
          <p:cNvPr id="18" name="Text 16"/>
          <p:cNvSpPr/>
          <p:nvPr/>
        </p:nvSpPr>
        <p:spPr>
          <a:xfrm>
            <a:off x="9067573" y="2684363"/>
            <a:ext cx="2514537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Stabilisers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9067573" y="3147616"/>
            <a:ext cx="2514537" cy="19472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Documented crossings, biometric systems, coordinated patrols, customs cooperation and a permanent border hotline.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09600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SECURITY DILEMMA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878185"/>
            <a:ext cx="10972526" cy="1152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The TTP dispute is a classic security dilemma</a:t>
            </a:r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4200" dirty="0"/>
          </a:p>
        </p:txBody>
      </p:sp>
      <p:sp>
        <p:nvSpPr>
          <p:cNvPr id="4" name="Text 2"/>
          <p:cNvSpPr/>
          <p:nvPr/>
        </p:nvSpPr>
        <p:spPr>
          <a:xfrm>
            <a:off x="609585" y="2220813"/>
            <a:ext cx="3223140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Militant attack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609585" y="2668786"/>
            <a:ext cx="3223140" cy="865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18000"/>
              </a:lnSpc>
              <a:buNone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Pakistan says attacks on its territory are enabled from Afghan soil.</a:t>
            </a:r>
            <a:endParaRPr lang="en-US" sz="1600" dirty="0"/>
          </a:p>
        </p:txBody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75616" y="2229545"/>
            <a:ext cx="3840364" cy="38404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151805" y="2865239"/>
            <a:ext cx="341998" cy="36939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700" spc="-32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1</a:t>
            </a:r>
            <a:endParaRPr lang="en-US" sz="2700" dirty="0"/>
          </a:p>
        </p:txBody>
      </p:sp>
      <p:sp>
        <p:nvSpPr>
          <p:cNvPr id="8" name="Text 5"/>
          <p:cNvSpPr/>
          <p:nvPr/>
        </p:nvSpPr>
        <p:spPr>
          <a:xfrm>
            <a:off x="8358871" y="2365077"/>
            <a:ext cx="3223239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Accusation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8358871" y="2813050"/>
            <a:ext cx="3223239" cy="5770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Pakistan demands concrete action against the TTP.</a:t>
            </a:r>
            <a:endParaRPr lang="en-US" sz="1600" dirty="0"/>
          </a:p>
        </p:txBody>
      </p:sp>
      <p:pic>
        <p:nvPicPr>
          <p:cNvPr id="10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5616" y="2229545"/>
            <a:ext cx="3840364" cy="384046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024313" y="3192066"/>
            <a:ext cx="341998" cy="36939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700" spc="-32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2</a:t>
            </a:r>
            <a:endParaRPr lang="en-US" sz="2700" dirty="0"/>
          </a:p>
        </p:txBody>
      </p:sp>
      <p:sp>
        <p:nvSpPr>
          <p:cNvPr id="12" name="Text 8"/>
          <p:cNvSpPr/>
          <p:nvPr/>
        </p:nvSpPr>
        <p:spPr>
          <a:xfrm>
            <a:off x="8358871" y="4465439"/>
            <a:ext cx="3223239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Denial</a:t>
            </a:r>
            <a:endParaRPr lang="en-US" sz="1800" dirty="0"/>
          </a:p>
        </p:txBody>
      </p:sp>
      <p:sp>
        <p:nvSpPr>
          <p:cNvPr id="13" name="Text 9"/>
          <p:cNvSpPr/>
          <p:nvPr/>
        </p:nvSpPr>
        <p:spPr>
          <a:xfrm>
            <a:off x="8358871" y="4913412"/>
            <a:ext cx="3223239" cy="5770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Afghan authorities reject deliberate sanctuary claims.</a:t>
            </a:r>
            <a:endParaRPr lang="en-US" sz="1600" dirty="0"/>
          </a:p>
        </p:txBody>
      </p:sp>
      <p:pic>
        <p:nvPicPr>
          <p:cNvPr id="1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5616" y="2229545"/>
            <a:ext cx="3840364" cy="384046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6697495" y="5064621"/>
            <a:ext cx="341998" cy="36939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700" spc="-32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3</a:t>
            </a:r>
            <a:endParaRPr lang="en-US" sz="2700" dirty="0"/>
          </a:p>
        </p:txBody>
      </p:sp>
      <p:sp>
        <p:nvSpPr>
          <p:cNvPr id="16" name="Text 11"/>
          <p:cNvSpPr/>
          <p:nvPr/>
        </p:nvSpPr>
        <p:spPr>
          <a:xfrm>
            <a:off x="609585" y="3877270"/>
            <a:ext cx="3223140" cy="6217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Border tension → military response → deeper mistrust</a:t>
            </a:r>
            <a:endParaRPr lang="en-US" sz="1800" dirty="0"/>
          </a:p>
        </p:txBody>
      </p:sp>
      <p:sp>
        <p:nvSpPr>
          <p:cNvPr id="17" name="Text 12"/>
          <p:cNvSpPr/>
          <p:nvPr/>
        </p:nvSpPr>
        <p:spPr>
          <a:xfrm>
            <a:off x="609585" y="4636095"/>
            <a:ext cx="3223140" cy="14426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18000"/>
              </a:lnSpc>
              <a:buNone/>
            </a:pPr>
            <a:r>
              <a:rPr lang="en-US" sz="16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Afghanistan resists Pakistani military action inside Afghanistan. Each side’s security measure is read by the other as a threat.</a:t>
            </a:r>
            <a:endParaRPr lang="en-US" sz="1600" dirty="0"/>
          </a:p>
        </p:txBody>
      </p:sp>
      <p:pic>
        <p:nvPicPr>
          <p:cNvPr id="18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5616" y="2229545"/>
            <a:ext cx="3840364" cy="3840460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4824986" y="4737795"/>
            <a:ext cx="341998" cy="36939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700" spc="-32" kern="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4</a:t>
            </a:r>
            <a:endParaRPr lang="en-US" sz="2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470288" cy="6858000"/>
          </a:xfrm>
          <a:custGeom>
            <a:avLst/>
            <a:gdLst/>
            <a:ahLst/>
            <a:cxnLst/>
            <a:rect l="l" t="t" r="r" b="b"/>
            <a:pathLst>
              <a:path w="4470288" h="6858000">
                <a:moveTo>
                  <a:pt x="28574" y="0"/>
                </a:moveTo>
                <a:lnTo>
                  <a:pt x="4470288" y="0"/>
                </a:lnTo>
                <a:lnTo>
                  <a:pt x="4470288" y="6858000"/>
                </a:lnTo>
                <a:lnTo>
                  <a:pt x="28574" y="6858000"/>
                </a:lnTo>
                <a:arcTo hR="28575" wR="28574" stAng="5400000" swAng="5400000"/>
                <a:lnTo>
                  <a:pt x="0" y="28575"/>
                </a:lnTo>
                <a:arcTo hR="28575" wR="28574" stAng="10800000" swAng="5400000"/>
                <a:close/>
              </a:path>
            </a:pathLst>
          </a:custGeom>
          <a:solidFill>
            <a:srgbClr val="EDE5D2"/>
          </a:solidFill>
          <a:ln/>
        </p:spPr>
      </p:sp>
      <p:sp>
        <p:nvSpPr>
          <p:cNvPr id="3" name="Text 1"/>
          <p:cNvSpPr/>
          <p:nvPr/>
        </p:nvSpPr>
        <p:spPr>
          <a:xfrm>
            <a:off x="355591" y="431800"/>
            <a:ext cx="4368691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000000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2026 EVIDENCE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55591" y="700385"/>
            <a:ext cx="3759106" cy="7063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6000"/>
              </a:lnSpc>
              <a:buNone/>
            </a:pPr>
            <a:r>
              <a:rPr lang="en-US" sz="5400" spc="-135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146</a:t>
            </a:r>
            <a:endParaRPr lang="en-US" sz="5400" dirty="0"/>
          </a:p>
        </p:txBody>
      </p:sp>
      <p:sp>
        <p:nvSpPr>
          <p:cNvPr id="5" name="Text 3"/>
          <p:cNvSpPr/>
          <p:nvPr/>
        </p:nvSpPr>
        <p:spPr>
          <a:xfrm>
            <a:off x="355591" y="1597223"/>
            <a:ext cx="3759106" cy="8288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2400" spc="-43" kern="0" dirty="0">
                <a:solidFill>
                  <a:srgbClr val="000000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civilian casualties in Afghanistan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355591" y="2578497"/>
            <a:ext cx="4368691" cy="2400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UNAMA · 26 February–2 March 2026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355591" y="3064570"/>
            <a:ext cx="3759106" cy="31651"/>
          </a:xfrm>
          <a:prstGeom prst="roundRect">
            <a:avLst>
              <a:gd name="adj" fmla="val 49998"/>
            </a:avLst>
          </a:prstGeom>
          <a:solidFill>
            <a:srgbClr val="2A5A3A"/>
          </a:solidFill>
          <a:ln/>
        </p:spPr>
      </p:sp>
      <p:sp>
        <p:nvSpPr>
          <p:cNvPr id="8" name="Text 6"/>
          <p:cNvSpPr/>
          <p:nvPr/>
        </p:nvSpPr>
        <p:spPr>
          <a:xfrm>
            <a:off x="355591" y="3342382"/>
            <a:ext cx="3759106" cy="6490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42 deaths</a:t>
            </a:r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 were included in the reported total.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5079873" y="609600"/>
            <a:ext cx="7111822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HUMANITARIAN CRISIS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5079873" y="878185"/>
            <a:ext cx="6502237" cy="2304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2026 showed how quickly a bilateral dispute can become a humanitarian crisis</a:t>
            </a:r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4200" dirty="0"/>
          </a:p>
        </p:txBody>
      </p:sp>
      <p:sp>
        <p:nvSpPr>
          <p:cNvPr id="11" name="Text 9"/>
          <p:cNvSpPr/>
          <p:nvPr/>
        </p:nvSpPr>
        <p:spPr>
          <a:xfrm>
            <a:off x="5079873" y="3334841"/>
            <a:ext cx="6502237" cy="20552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65760" indent="-365760">
              <a:lnSpc>
                <a:spcPct val="118000"/>
              </a:lnSpc>
              <a:buSzPct val="100000"/>
              <a:buChar char="•"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Pakistan and Afghan forces engaged in some of the most severe fighting between the neighbours since 2021.</a:t>
            </a:r>
            <a:endParaRPr lang="en-US" sz="1800" dirty="0"/>
          </a:p>
          <a:p>
            <a:pPr algn="l" marL="365760" indent="-365760">
              <a:lnSpc>
                <a:spcPct val="118000"/>
              </a:lnSpc>
              <a:buSzPct val="100000"/>
              <a:buChar char="•"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Airstrikes, military responses, border closures and displacement disrupted civilian life and commerce.</a:t>
            </a:r>
            <a:endParaRPr lang="en-US" sz="1800" dirty="0"/>
          </a:p>
          <a:p>
            <a:pPr algn="l" marL="365760" indent="-365760">
              <a:lnSpc>
                <a:spcPct val="118000"/>
              </a:lnSpc>
              <a:buSzPct val="100000"/>
              <a:buChar char="•"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Chinese mediation and subsequent talks showed that both sides still need a diplomatic off-ramp.</a:t>
            </a:r>
            <a:endParaRPr lang="en-US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09600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RESPONSIBILITY AND PRESSURE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878185"/>
            <a:ext cx="10972526" cy="1152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Refugees sit at the intersection of responsibility and pressure</a:t>
            </a:r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4200" dirty="0"/>
          </a:p>
        </p:txBody>
      </p:sp>
      <p:sp>
        <p:nvSpPr>
          <p:cNvPr id="4" name="Text 2"/>
          <p:cNvSpPr/>
          <p:nvPr/>
        </p:nvSpPr>
        <p:spPr>
          <a:xfrm>
            <a:off x="609585" y="2411313"/>
            <a:ext cx="5867253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PAKISTAN’S POSITION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609585" y="2679898"/>
            <a:ext cx="5257668" cy="4144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2400" spc="-43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More than four decades of hosting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609585" y="3246735"/>
            <a:ext cx="5257668" cy="9736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Pakistan has hosted Afghan refugees for more than four decades. It cites security, administrative and economic constraints.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6095848" y="2182713"/>
            <a:ext cx="5486263" cy="2590800"/>
          </a:xfrm>
          <a:custGeom>
            <a:avLst/>
            <a:gdLst/>
            <a:ahLst/>
            <a:cxnLst/>
            <a:rect l="l" t="t" r="r" b="b"/>
            <a:pathLst>
              <a:path w="5486263" h="2590800">
                <a:moveTo>
                  <a:pt x="0" y="0"/>
                </a:moveTo>
                <a:lnTo>
                  <a:pt x="5476738" y="0"/>
                </a:lnTo>
                <a:arcTo hR="9525" wR="9525" stAng="16200000" swAng="5400000"/>
                <a:lnTo>
                  <a:pt x="5486263" y="2581275"/>
                </a:lnTo>
                <a:arcTo hR="9525" wR="9525" stAng="0" swAng="5400000"/>
                <a:lnTo>
                  <a:pt x="0" y="2590800"/>
                </a:lnTo>
                <a:lnTo>
                  <a:pt x="0" y="0"/>
                </a:lnTo>
                <a:close/>
              </a:path>
            </a:pathLst>
          </a:custGeom>
          <a:solidFill>
            <a:srgbClr val="F2EEEE"/>
          </a:solidFill>
          <a:ln/>
        </p:spPr>
      </p:sp>
      <p:sp>
        <p:nvSpPr>
          <p:cNvPr id="8" name="Text 6"/>
          <p:cNvSpPr/>
          <p:nvPr/>
        </p:nvSpPr>
        <p:spPr>
          <a:xfrm>
            <a:off x="6324442" y="2411313"/>
            <a:ext cx="5638659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PROTECTION NEEDS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6324442" y="2679898"/>
            <a:ext cx="5029074" cy="4144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2400" spc="-43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1.42 million at end-2025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6324442" y="3246735"/>
            <a:ext cx="5029074" cy="12981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Approximately 1.42 million Afghan refugees and other Afghans needing international protection were in Pakistan at the end of 2025.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609585" y="4925913"/>
            <a:ext cx="10972526" cy="6490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b="1" dirty="0">
                <a:solidFill>
                  <a:srgbClr val="1F2933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Durable framework:</a:t>
            </a:r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 documentation, voluntary return, international assistance, resettlement and reintegration.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609585" y="5765502"/>
            <a:ext cx="11582110" cy="2400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400" dirty="0">
                <a:solidFill>
                  <a:srgbClr val="5B6572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Humanitarian organisations stress protection, family unity, education and healthcare.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6079973" y="2182713"/>
            <a:ext cx="31749" cy="2590800"/>
          </a:xfrm>
          <a:prstGeom prst="rect">
            <a:avLst/>
          </a:prstGeom>
          <a:solidFill>
            <a:srgbClr val="CBD5E1"/>
          </a:solidFill>
          <a:ln/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09600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ECONOMIC INTERDEPENDENCE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878185"/>
            <a:ext cx="10972526" cy="1152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Trade is the clearest unrealised dividend of interdependence</a:t>
            </a:r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4200" dirty="0"/>
          </a:p>
        </p:txBody>
      </p:sp>
      <p:sp>
        <p:nvSpPr>
          <p:cNvPr id="4" name="Text 2"/>
          <p:cNvSpPr/>
          <p:nvPr/>
        </p:nvSpPr>
        <p:spPr>
          <a:xfrm>
            <a:off x="609585" y="2243038"/>
            <a:ext cx="6400640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Arabian Sea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609585" y="2706291"/>
            <a:ext cx="6400640" cy="6490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Pakistan offers Afghanistan a route to the Arabian Sea and international maritime markets.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609585" y="3507780"/>
            <a:ext cx="6400640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Border friction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609585" y="3971032"/>
            <a:ext cx="6400640" cy="6490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Border closures and political friction push trade toward alternative routes, including Iran.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609585" y="4772521"/>
            <a:ext cx="6400640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800" spc="-32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Connectivity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609585" y="5235773"/>
            <a:ext cx="6400640" cy="9736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1F2933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Digital customs, predictable crossings, transit agreements, logistics, energy and Central Asian connectivity could make interdependence stabilising.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7314918" y="2243038"/>
            <a:ext cx="4267192" cy="3966369"/>
          </a:xfrm>
          <a:prstGeom prst="rect">
            <a:avLst/>
          </a:prstGeom>
          <a:solidFill>
            <a:srgbClr val="DFE8DC"/>
          </a:solidFill>
          <a:ln/>
        </p:spPr>
      </p:sp>
      <p:sp>
        <p:nvSpPr>
          <p:cNvPr id="11" name="Text 9"/>
          <p:cNvSpPr/>
          <p:nvPr/>
        </p:nvSpPr>
        <p:spPr>
          <a:xfrm>
            <a:off x="7543512" y="2471638"/>
            <a:ext cx="3810004" cy="601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6000"/>
              </a:lnSpc>
              <a:buNone/>
            </a:pPr>
            <a:r>
              <a:rPr lang="en-US" sz="4600" spc="-115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19% → 14%</a:t>
            </a:r>
            <a:endParaRPr lang="en-US" sz="4600" dirty="0"/>
          </a:p>
        </p:txBody>
      </p:sp>
      <p:sp>
        <p:nvSpPr>
          <p:cNvPr id="12" name="Text 10"/>
          <p:cNvSpPr/>
          <p:nvPr/>
        </p:nvSpPr>
        <p:spPr>
          <a:xfrm>
            <a:off x="7543512" y="3286026"/>
            <a:ext cx="3810004" cy="9736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Afghanistan’s share of imports from Pakistan fell from 19% in 2023 to 14% in 2024.</a:t>
            </a:r>
            <a:endParaRPr 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09600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00" spc="168" kern="0" dirty="0">
                <a:solidFill>
                  <a:srgbClr val="A64B4B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REGIONAL STAKES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878185"/>
            <a:ext cx="10972526" cy="1152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16324F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Regional powers widen the stakes beyond the border</a:t>
            </a:r>
            <a:pPr algn="l" indent="0" marL="0">
              <a:lnSpc>
                <a:spcPct val="90000"/>
              </a:lnSpc>
              <a:buNone/>
            </a:pPr>
            <a:r>
              <a:rPr lang="en-US" sz="4200" spc="-76" kern="0" dirty="0">
                <a:solidFill>
                  <a:srgbClr val="2A5A3A"/>
                </a:solidFill>
                <a:latin typeface="Noto Serif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en-US" sz="42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09585" y="2243038"/>
          <a:ext cx="9143771" cy="914400"/>
        </p:xfrm>
        <a:graphic>
          <a:graphicData uri="http://schemas.openxmlformats.org/drawingml/2006/table">
            <a:tbl>
              <a:tblPr/>
              <a:tblGrid>
                <a:gridCol w="2194505"/>
                <a:gridCol w="4389010"/>
                <a:gridCol w="4389010"/>
              </a:tblGrid>
              <a:tr h="483977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6324F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Actor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6324F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Primary stake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6324F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Relationship effect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249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China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Stability, Xinjiang security, economic corridors and mediation.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Creates incentives for de-escalation and regional connectivity.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249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Iran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Alternative trade and transit routes.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Gains relevance as Pakistan corridors become less reliable.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249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India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Development and humanitarian engagement.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Viewed in Pakistan through strategic rivalry.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8319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United States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Counterterrorism, humanitarian concerns and preventing transnational militant safe havens.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F2933"/>
                          </a:solidFill>
                          <a:latin typeface="Noto Serif" pitchFamily="34" charset="0"/>
                          <a:ea typeface="Noto Serif" pitchFamily="34" charset="-122"/>
                          <a:cs typeface="Noto Serif" pitchFamily="34" charset="-120"/>
                        </a:rPr>
                        <a:t>Keeps the relationship tied to wider security concerns.</a:t>
                      </a:r>
                      <a:endParaRPr lang="en-US" sz="1600" dirty="0">
                        <a:latin typeface="Noto Serif" charset="0"/>
                        <a:ea typeface="Noto Serif" charset="0"/>
                        <a:cs typeface="Noto Serif" charset="0"/>
                      </a:endParaRPr>
                    </a:p>
                  </a:txBody>
                  <a:tcPr marL="171446" marR="171446" marT="91438" marB="91438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2026-09-11T06:33:16Z</dcterms:created>
  <dcterms:modified xsi:type="dcterms:W3CDTF">2026-09-11T06:33:16Z</dcterms:modified>
</cp:coreProperties>
</file>