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Merriweather Light"/>
      <p:regular r:id="rId201314"/>
    </p:embeddedFont>
    <p:embeddedFont>
      <p:font typeface="Merriweather"/>
      <p:regular r:id="rId201315"/>
    </p:embeddedFont>
    <p:embeddedFont>
      <p:font typeface="Merriweather Medium"/>
      <p:regular r:id="rId201316"/>
    </p:embeddedFont>
    <p:embeddedFont>
      <p:font typeface="Merriweather SemiBold"/>
      <p:regular r:id="rId201317"/>
    </p:embeddedFont>
    <p:embeddedFont>
      <p:font typeface="Merriweather Bold"/>
      <p:regular r:id="rId2013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3E9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DF1F4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660400"/>
            <a:ext cx="11378915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SECURITY BRIEFING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1008360"/>
            <a:ext cx="10769331" cy="2084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00" spc="-7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Pakistan’s </a:t>
            </a:r>
            <a:pPr algn="l" indent="0" marL="0">
              <a:lnSpc>
                <a:spcPct val="90000"/>
              </a:lnSpc>
              <a:buNone/>
            </a:pPr>
            <a:r>
              <a:rPr lang="en-US" sz="7600" spc="-76" kern="0" dirty="0">
                <a:solidFill>
                  <a:srgbClr val="3E4B56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Geopolitical</a:t>
            </a:r>
            <a:endParaRPr lang="en-US" sz="7600" dirty="0"/>
          </a:p>
          <a:p>
            <a:pPr algn="l" indent="0" marL="0">
              <a:lnSpc>
                <a:spcPct val="90000"/>
              </a:lnSpc>
              <a:buNone/>
            </a:pPr>
            <a:r>
              <a:rPr lang="en-US" sz="7600" spc="-7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and Military Security</a:t>
            </a:r>
            <a:endParaRPr lang="en-US" sz="7600" dirty="0"/>
          </a:p>
        </p:txBody>
      </p:sp>
      <p:sp>
        <p:nvSpPr>
          <p:cNvPr id="4" name="Shape 2"/>
          <p:cNvSpPr/>
          <p:nvPr/>
        </p:nvSpPr>
        <p:spPr>
          <a:xfrm>
            <a:off x="711182" y="3648571"/>
            <a:ext cx="5384566" cy="31651"/>
          </a:xfrm>
          <a:prstGeom prst="roundRect">
            <a:avLst>
              <a:gd name="adj" fmla="val 49998"/>
            </a:avLst>
          </a:prstGeom>
          <a:solidFill>
            <a:srgbClr val="25303A"/>
          </a:solidFill>
          <a:ln/>
        </p:spPr>
      </p:sp>
      <p:sp>
        <p:nvSpPr>
          <p:cNvPr id="5" name="Text 3"/>
          <p:cNvSpPr/>
          <p:nvPr/>
        </p:nvSpPr>
        <p:spPr>
          <a:xfrm>
            <a:off x="711182" y="4129584"/>
            <a:ext cx="7365816" cy="649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65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 policy view of geography, escalation, water, internal threats, defence posture, partnerships and economic resilience.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11182" y="5984280"/>
            <a:ext cx="1137891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57646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Strategic assessment · 2025 crisis context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457200"/>
            <a:ext cx="11378915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01 · GEOGRAPHY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805160"/>
            <a:ext cx="10769331" cy="4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3200" spc="-1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Pakistan’s location creates leverage and exposure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11182" y="1526977"/>
            <a:ext cx="7365816" cy="649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65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Pakistan sits between South Asia, Central Asia, the Middle East, western China and the Arabian Sea.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11182" y="2328863"/>
            <a:ext cx="3386549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Strategic access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11182" y="2806998"/>
            <a:ext cx="3386549" cy="1062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Its borders with India, Afghanistan, Iran and China create strategic access.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04121" y="2328863"/>
            <a:ext cx="3183354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Recurring pressure points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04121" y="2806998"/>
            <a:ext cx="3183354" cy="70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The same borders also create recurring pressure points.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093865" y="2328863"/>
            <a:ext cx="3386549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Connectivity as security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093865" y="2806998"/>
            <a:ext cx="3386549" cy="1417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Gwadar, CPEC and maritime routes make connectivity a security issue as much as an economic opportunity.</a:t>
            </a:r>
            <a:endParaRPr lang="en-US" sz="18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5911" y="4351238"/>
            <a:ext cx="5079873" cy="22860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4319532" y="4378437"/>
            <a:ext cx="890777" cy="151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850" spc="-4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Gwadar Hub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4319532" y="4582907"/>
            <a:ext cx="890777" cy="272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Maritime gateway on Arabian Sea</a:t>
            </a:r>
            <a:endParaRPr lang="en-US" sz="7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03" y="5067518"/>
            <a:ext cx="198115" cy="1981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198350" y="6095478"/>
            <a:ext cx="895857" cy="151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850" spc="-4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CPEC Corridor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5198350" y="6299947"/>
            <a:ext cx="895857" cy="272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Overland link to western China</a:t>
            </a:r>
            <a:endParaRPr lang="en-US" sz="7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221" y="5788878"/>
            <a:ext cx="198115" cy="1981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072088" y="4284775"/>
            <a:ext cx="890778" cy="303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850" spc="-4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Regional Connect</a:t>
            </a:r>
            <a:endParaRPr lang="en-US" sz="850" dirty="0"/>
          </a:p>
        </p:txBody>
      </p:sp>
      <p:sp>
        <p:nvSpPr>
          <p:cNvPr id="19" name="Text 14"/>
          <p:cNvSpPr/>
          <p:nvPr/>
        </p:nvSpPr>
        <p:spPr>
          <a:xfrm>
            <a:off x="6072088" y="4640957"/>
            <a:ext cx="890778" cy="272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Access to South &amp; Central Asia</a:t>
            </a:r>
            <a:endParaRPr lang="en-US" sz="7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119" y="5047198"/>
            <a:ext cx="198115" cy="19812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950906" y="6095478"/>
            <a:ext cx="890777" cy="151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850" spc="-4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Pressure Points</a:t>
            </a:r>
            <a:endParaRPr lang="en-US" sz="850" dirty="0"/>
          </a:p>
        </p:txBody>
      </p:sp>
      <p:sp>
        <p:nvSpPr>
          <p:cNvPr id="22" name="Text 16"/>
          <p:cNvSpPr/>
          <p:nvPr/>
        </p:nvSpPr>
        <p:spPr>
          <a:xfrm>
            <a:off x="6950906" y="6299947"/>
            <a:ext cx="890777" cy="272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India, Afghanistan, Iran, China</a:t>
            </a:r>
            <a:endParaRPr lang="en-US" sz="70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9777" y="5788878"/>
            <a:ext cx="198116" cy="198120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4294576" y="2328863"/>
            <a:ext cx="12700" cy="1895376"/>
          </a:xfrm>
          <a:prstGeom prst="rect">
            <a:avLst/>
          </a:prstGeom>
          <a:solidFill>
            <a:srgbClr val="25303A">
              <a:alpha val="20000"/>
            </a:srgbClr>
          </a:solidFill>
          <a:ln/>
        </p:spPr>
      </p:sp>
      <p:sp>
        <p:nvSpPr>
          <p:cNvPr id="25" name="Shape 18"/>
          <p:cNvSpPr/>
          <p:nvPr/>
        </p:nvSpPr>
        <p:spPr>
          <a:xfrm>
            <a:off x="7884320" y="2328863"/>
            <a:ext cx="12700" cy="1895376"/>
          </a:xfrm>
          <a:prstGeom prst="rect">
            <a:avLst/>
          </a:prstGeom>
          <a:solidFill>
            <a:srgbClr val="25303A">
              <a:alpha val="20000"/>
            </a:srgbClr>
          </a:solidFill>
          <a:ln/>
        </p:spPr>
      </p:sp>
      <p:sp>
        <p:nvSpPr>
          <p:cNvPr id="26" name="Text 19"/>
          <p:cNvSpPr/>
          <p:nvPr/>
        </p:nvSpPr>
        <p:spPr>
          <a:xfrm>
            <a:off x="11402430" y="6464598"/>
            <a:ext cx="789265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660400"/>
            <a:ext cx="11378915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02 · SYSTEM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1008360"/>
            <a:ext cx="10769331" cy="910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3200" spc="-1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Security is a connected system, not a single military problem</a:t>
            </a:r>
            <a:endParaRPr lang="en-US" sz="3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182" y="2159893"/>
            <a:ext cx="6547381" cy="368290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1182" y="6045994"/>
            <a:ext cx="1137891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57646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Defence capability must be reinforced by economic stability, diplomacy, cohesion and effective institutions.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11406497" y="6464598"/>
            <a:ext cx="785198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03 · INDIA–PAKISTAN RIVALRY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09585" y="957560"/>
            <a:ext cx="10972526" cy="4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3200" spc="-1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The India–Pakistan rivalry keeps escalation close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09585" y="1869877"/>
            <a:ext cx="3454314" cy="377428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5328" y="2130227"/>
            <a:ext cx="288282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Kashmir remains central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95328" y="2663924"/>
            <a:ext cx="2882828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95328" y="2929037"/>
            <a:ext cx="2882828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Territorial claims, military deployment, political representation, water and identity combine in one dispute.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368691" y="1869877"/>
            <a:ext cx="3454314" cy="377428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54434" y="2130227"/>
            <a:ext cx="288282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Escalation stays close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654434" y="2663924"/>
            <a:ext cx="2882828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4654434" y="2929037"/>
            <a:ext cx="2882828" cy="2480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The Line of Control remains heavily militarized. Ceasefire violations, militant attacks and political decisions can rapidly raise tensions.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127797" y="1869877"/>
            <a:ext cx="3454314" cy="377428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13540" y="2130227"/>
            <a:ext cx="288282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Deterrence is not certainty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413540" y="2663924"/>
            <a:ext cx="2882828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8413540" y="2929037"/>
            <a:ext cx="2882828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Nuclear deterrence reduces the risk of total war, but does not remove limited conflict or miscalculation.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397568" y="6464598"/>
            <a:ext cx="794127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04 · MAY 2025 CRISIS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09585" y="957560"/>
            <a:ext cx="10972526" cy="910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3200" spc="-1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The May 2025 crisis showed how fast a nuclear rivalry can escalate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09585" y="2280543"/>
            <a:ext cx="10972526" cy="28575"/>
          </a:xfrm>
          <a:prstGeom prst="roundRect">
            <a:avLst>
              <a:gd name="adj" fmla="val 39999"/>
            </a:avLst>
          </a:prstGeom>
          <a:solidFill>
            <a:srgbClr val="C0C9CF"/>
          </a:solidFill>
          <a:ln/>
        </p:spPr>
      </p:sp>
      <p:sp>
        <p:nvSpPr>
          <p:cNvPr id="5" name="Shape 3"/>
          <p:cNvSpPr/>
          <p:nvPr/>
        </p:nvSpPr>
        <p:spPr>
          <a:xfrm>
            <a:off x="2328804" y="2280543"/>
            <a:ext cx="28574" cy="457200"/>
          </a:xfrm>
          <a:prstGeom prst="roundRect">
            <a:avLst>
              <a:gd name="adj" fmla="val 40000"/>
            </a:avLst>
          </a:prstGeom>
          <a:solidFill>
            <a:srgbClr val="C0C9CF"/>
          </a:solidFill>
          <a:ln/>
        </p:spPr>
      </p:sp>
      <p:sp>
        <p:nvSpPr>
          <p:cNvPr id="6" name="Shape 4"/>
          <p:cNvSpPr/>
          <p:nvPr/>
        </p:nvSpPr>
        <p:spPr>
          <a:xfrm>
            <a:off x="2257369" y="2194818"/>
            <a:ext cx="171446" cy="171450"/>
          </a:xfrm>
          <a:prstGeom prst="ellipse">
            <a:avLst/>
          </a:prstGeom>
          <a:solidFill>
            <a:srgbClr val="3E4B56"/>
          </a:solidFill>
          <a:ln/>
        </p:spPr>
      </p:sp>
      <p:sp>
        <p:nvSpPr>
          <p:cNvPr id="7" name="Text 5"/>
          <p:cNvSpPr/>
          <p:nvPr/>
        </p:nvSpPr>
        <p:spPr>
          <a:xfrm>
            <a:off x="838179" y="2966343"/>
            <a:ext cx="3009825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600" spc="-8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22 April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8179" y="3387923"/>
            <a:ext cx="3009825" cy="1417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The crisis followed the 22 April 2025 Pahalgam attack, in which 26 people were killed.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081560" y="2280543"/>
            <a:ext cx="28574" cy="457200"/>
          </a:xfrm>
          <a:prstGeom prst="roundRect">
            <a:avLst>
              <a:gd name="adj" fmla="val 40000"/>
            </a:avLst>
          </a:prstGeom>
          <a:solidFill>
            <a:srgbClr val="C0C9CF"/>
          </a:solidFill>
          <a:ln/>
        </p:spPr>
      </p:sp>
      <p:sp>
        <p:nvSpPr>
          <p:cNvPr id="10" name="Shape 8"/>
          <p:cNvSpPr/>
          <p:nvPr/>
        </p:nvSpPr>
        <p:spPr>
          <a:xfrm>
            <a:off x="6010125" y="2194818"/>
            <a:ext cx="171446" cy="171450"/>
          </a:xfrm>
          <a:prstGeom prst="ellipse">
            <a:avLst/>
          </a:prstGeom>
          <a:solidFill>
            <a:srgbClr val="3E4B56"/>
          </a:solidFill>
          <a:ln/>
        </p:spPr>
      </p:sp>
      <p:sp>
        <p:nvSpPr>
          <p:cNvPr id="11" name="Text 9"/>
          <p:cNvSpPr/>
          <p:nvPr/>
        </p:nvSpPr>
        <p:spPr>
          <a:xfrm>
            <a:off x="4590935" y="2966343"/>
            <a:ext cx="3009825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600" spc="-8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7–10 May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90935" y="3387923"/>
            <a:ext cx="3009825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Military exchanges from 7 to 10 May involved air strikes, fighter aircraft, missiles, drones, air defence and artillery.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9834316" y="2280543"/>
            <a:ext cx="28574" cy="457200"/>
          </a:xfrm>
          <a:prstGeom prst="roundRect">
            <a:avLst>
              <a:gd name="adj" fmla="val 40000"/>
            </a:avLst>
          </a:prstGeom>
          <a:solidFill>
            <a:srgbClr val="C0C9CF"/>
          </a:solidFill>
          <a:ln/>
        </p:spPr>
      </p:sp>
      <p:sp>
        <p:nvSpPr>
          <p:cNvPr id="14" name="Shape 12"/>
          <p:cNvSpPr/>
          <p:nvPr/>
        </p:nvSpPr>
        <p:spPr>
          <a:xfrm>
            <a:off x="9762881" y="2194818"/>
            <a:ext cx="171446" cy="171450"/>
          </a:xfrm>
          <a:prstGeom prst="ellipse">
            <a:avLst/>
          </a:prstGeom>
          <a:solidFill>
            <a:srgbClr val="3E4B56"/>
          </a:solidFill>
          <a:ln/>
        </p:spPr>
      </p:sp>
      <p:sp>
        <p:nvSpPr>
          <p:cNvPr id="15" name="Text 13"/>
          <p:cNvSpPr/>
          <p:nvPr/>
        </p:nvSpPr>
        <p:spPr>
          <a:xfrm>
            <a:off x="8343691" y="2966343"/>
            <a:ext cx="3009825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600" spc="-8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Ceasefire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43691" y="3387923"/>
            <a:ext cx="3009825" cy="21258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The ceasefire lowered immediate risk but left Kashmir, water-sharing, militancy, mistrust and information warfare unresolved.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1402529" y="6464598"/>
            <a:ext cx="789166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406400"/>
            <a:ext cx="11378915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05 · WATER SECURITY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754360"/>
            <a:ext cx="10769331" cy="4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3200" spc="-1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Water security has become strategic security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11182" y="1476177"/>
            <a:ext cx="3724380" cy="746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210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The Indus Basin is a strategic system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711182" y="2416572"/>
            <a:ext cx="3724380" cy="40529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spcAft>
                <a:spcPts val="1200"/>
              </a:spcAft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The 1960 Indus Waters Treaty allocated the eastern rivers primarily to India and the western rivers primarily to Pakistan, with defined cooperation and dispute mechanisms.</a:t>
            </a:r>
            <a:endParaRPr lang="en-US" sz="1800" dirty="0"/>
          </a:p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The basin underpins agriculture, irrigation, food security, hydropower, drinking water and industry.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5427" y="1476177"/>
            <a:ext cx="3519499" cy="279390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93403" y="2756009"/>
            <a:ext cx="632989" cy="210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600" spc="-3" kern="0" dirty="0">
                <a:solidFill>
                  <a:srgbClr val="FFFFFF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Pakistan's Water Security</a:t>
            </a:r>
            <a:endParaRPr lang="en-US" sz="600" dirty="0"/>
          </a:p>
        </p:txBody>
      </p:sp>
      <p:sp>
        <p:nvSpPr>
          <p:cNvPr id="8" name="Text 5"/>
          <p:cNvSpPr/>
          <p:nvPr/>
        </p:nvSpPr>
        <p:spPr>
          <a:xfrm>
            <a:off x="8716347" y="1699778"/>
            <a:ext cx="942702" cy="105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600" spc="-3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External water diplomacy</a:t>
            </a:r>
            <a:endParaRPr lang="en-US" sz="600" dirty="0"/>
          </a:p>
        </p:txBody>
      </p:sp>
      <p:sp>
        <p:nvSpPr>
          <p:cNvPr id="9" name="Text 6"/>
          <p:cNvSpPr/>
          <p:nvPr/>
        </p:nvSpPr>
        <p:spPr>
          <a:xfrm>
            <a:off x="8716347" y="1860394"/>
            <a:ext cx="942702" cy="286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5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Negotiations with neighbouring states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9054215" y="2604301"/>
            <a:ext cx="960300" cy="105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600" spc="-3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1960 Indus Waters Treaty</a:t>
            </a:r>
            <a:endParaRPr lang="en-US" sz="600" dirty="0"/>
          </a:p>
        </p:txBody>
      </p:sp>
      <p:sp>
        <p:nvSpPr>
          <p:cNvPr id="11" name="Text 8"/>
          <p:cNvSpPr/>
          <p:nvPr/>
        </p:nvSpPr>
        <p:spPr>
          <a:xfrm>
            <a:off x="9054215" y="2764917"/>
            <a:ext cx="960300" cy="286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5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Framework for river allocations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8716347" y="3536981"/>
            <a:ext cx="942702" cy="105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600" spc="-3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Irrigation efficiency</a:t>
            </a:r>
            <a:endParaRPr lang="en-US" sz="600" dirty="0"/>
          </a:p>
        </p:txBody>
      </p:sp>
      <p:sp>
        <p:nvSpPr>
          <p:cNvPr id="13" name="Text 10"/>
          <p:cNvSpPr/>
          <p:nvPr/>
        </p:nvSpPr>
        <p:spPr>
          <a:xfrm>
            <a:off x="8716347" y="3697597"/>
            <a:ext cx="942702" cy="286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5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Modernize canals and delivery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7146669" y="3465270"/>
            <a:ext cx="942701" cy="105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600" spc="-3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Conservation measures</a:t>
            </a:r>
            <a:endParaRPr lang="en-US" sz="600" dirty="0"/>
          </a:p>
        </p:txBody>
      </p:sp>
      <p:sp>
        <p:nvSpPr>
          <p:cNvPr id="15" name="Text 12"/>
          <p:cNvSpPr/>
          <p:nvPr/>
        </p:nvSpPr>
        <p:spPr>
          <a:xfrm>
            <a:off x="7146669" y="3625886"/>
            <a:ext cx="942701" cy="430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5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Demand management and reuse</a:t>
            </a:r>
            <a:endParaRPr lang="en-US" sz="750" dirty="0"/>
          </a:p>
        </p:txBody>
      </p:sp>
      <p:sp>
        <p:nvSpPr>
          <p:cNvPr id="16" name="Text 13"/>
          <p:cNvSpPr/>
          <p:nvPr/>
        </p:nvSpPr>
        <p:spPr>
          <a:xfrm>
            <a:off x="6805281" y="2539629"/>
            <a:ext cx="960299" cy="105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600" spc="-3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Storage infrastructure</a:t>
            </a:r>
            <a:endParaRPr lang="en-US" sz="600" dirty="0"/>
          </a:p>
        </p:txBody>
      </p:sp>
      <p:sp>
        <p:nvSpPr>
          <p:cNvPr id="17" name="Text 14"/>
          <p:cNvSpPr/>
          <p:nvPr/>
        </p:nvSpPr>
        <p:spPr>
          <a:xfrm>
            <a:off x="6805281" y="2700246"/>
            <a:ext cx="960299" cy="430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5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Reservoirs and groundwater recharge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7146669" y="1647241"/>
            <a:ext cx="942701" cy="210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600" spc="-3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Climate-resilient agriculture</a:t>
            </a:r>
            <a:endParaRPr lang="en-US" sz="600" dirty="0"/>
          </a:p>
        </p:txBody>
      </p:sp>
      <p:sp>
        <p:nvSpPr>
          <p:cNvPr id="19" name="Text 16"/>
          <p:cNvSpPr/>
          <p:nvPr/>
        </p:nvSpPr>
        <p:spPr>
          <a:xfrm>
            <a:off x="7146669" y="1912967"/>
            <a:ext cx="942701" cy="286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75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Drought-tolerant crops and practices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711182" y="6710859"/>
            <a:ext cx="1137891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spc="21" kern="0" dirty="0">
                <a:solidFill>
                  <a:srgbClr val="57646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Pakistan needs both external water diplomacy and domestic reform.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11397667" y="6464598"/>
            <a:ext cx="794028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06 · INTERNAL THREATS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09585" y="957560"/>
            <a:ext cx="10972526" cy="4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3200" spc="-1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Internal threats require different tools for different groups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09585" y="1869877"/>
            <a:ext cx="3454314" cy="341997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5328" y="2130227"/>
            <a:ext cx="288282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TTP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95328" y="2663924"/>
            <a:ext cx="2882828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95328" y="2929037"/>
            <a:ext cx="2882828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Militant Islamist violence linked to attacks, cross-border movement and insecurity along the Afghanistan border.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368691" y="1869877"/>
            <a:ext cx="3454314" cy="341997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54434" y="2130227"/>
            <a:ext cx="288282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BLA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654434" y="2663924"/>
            <a:ext cx="2882828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4654434" y="2929037"/>
            <a:ext cx="2882828" cy="21258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Separatist militancy in Balochistan targeting security forces, infrastructure, foreign nationals and CPEC-related projects.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127797" y="1869877"/>
            <a:ext cx="3454314" cy="341997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13540" y="2130227"/>
            <a:ext cx="288282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Durable stability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413540" y="2663924"/>
            <a:ext cx="2882828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8413540" y="2929037"/>
            <a:ext cx="2882828" cy="21258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Operations matter, but stability also depends on political dialogue, public services, rights, local participation and trusted institutions.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404116" y="6464598"/>
            <a:ext cx="787579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2396" y="127000"/>
            <a:ext cx="6816356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07 · DEFENCE POSTURE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152396" y="474960"/>
            <a:ext cx="6206771" cy="1365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3200" spc="-1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Pakistan’s defence posture spans deterrence, counterterrorism and the sea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52396" y="2081609"/>
            <a:ext cx="6206771" cy="746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210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Overlapping capabilities serve overlapping security roles.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7248046" y="127000"/>
            <a:ext cx="1071833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3400" dirty="0">
                <a:solidFill>
                  <a:srgbClr val="57646F"/>
                </a:solidFill>
                <a:latin typeface="Merriweather SemiBold" pitchFamily="34" charset="0"/>
                <a:ea typeface="Merriweather SemiBold" pitchFamily="34" charset="-122"/>
                <a:cs typeface="Merriweather SemiBold" pitchFamily="34" charset="-120"/>
              </a:rPr>
              <a:t>01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248046" y="666750"/>
            <a:ext cx="4537259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Force architecture.</a:t>
            </a:r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The Army, Air Force, Navy, air-defence systems, missile forces and intelligence institutions serve overlapping defence and internal-security roles.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400442" y="2657673"/>
            <a:ext cx="1133645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3400" dirty="0">
                <a:solidFill>
                  <a:srgbClr val="57646F"/>
                </a:solidFill>
                <a:latin typeface="Merriweather SemiBold" pitchFamily="34" charset="0"/>
                <a:ea typeface="Merriweather SemiBold" pitchFamily="34" charset="-122"/>
                <a:cs typeface="Merriweather SemiBold" pitchFamily="34" charset="-120"/>
              </a:rPr>
              <a:t>02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400442" y="3197423"/>
            <a:ext cx="4384863" cy="1417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Modern battlefields.</a:t>
            </a:r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The 2025 crisis underlined the importance of airpower, surveillance, electronic warfare, drones and situational awareness.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00442" y="4834037"/>
            <a:ext cx="1119556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3400" dirty="0">
                <a:solidFill>
                  <a:srgbClr val="57646F"/>
                </a:solidFill>
                <a:latin typeface="Merriweather SemiBold" pitchFamily="34" charset="0"/>
                <a:ea typeface="Merriweather SemiBold" pitchFamily="34" charset="-122"/>
                <a:cs typeface="Merriweather SemiBold" pitchFamily="34" charset="-120"/>
              </a:rPr>
              <a:t>03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7400442" y="5373787"/>
            <a:ext cx="4384863" cy="1417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Strategic restraint.</a:t>
            </a:r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Nuclear deterrence requires secure command and control, risk reduction, strategic communication and restraint.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248046" y="2575123"/>
            <a:ext cx="4689655" cy="12700"/>
          </a:xfrm>
          <a:prstGeom prst="rect">
            <a:avLst/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248046" y="4751487"/>
            <a:ext cx="4689655" cy="12700"/>
          </a:xfrm>
          <a:prstGeom prst="rect">
            <a:avLst/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1398957" y="6464598"/>
            <a:ext cx="792738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08 · PARTNERSHIPS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09585" y="957560"/>
            <a:ext cx="10972526" cy="910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3200" spc="-1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Partnerships widen Pakistan’s options, but do not replace self-reliance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09585" y="2324993"/>
            <a:ext cx="3454314" cy="377428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5328" y="2585343"/>
            <a:ext cx="288282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China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95328" y="3119041"/>
            <a:ext cx="2882828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95328" y="3384153"/>
            <a:ext cx="2882828" cy="1417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Defence cooperation, CPEC, infrastructure, energy and technology links.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368691" y="2324993"/>
            <a:ext cx="3454314" cy="377428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54434" y="2585343"/>
            <a:ext cx="288282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United States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654434" y="3119041"/>
            <a:ext cx="2882828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4654434" y="3384153"/>
            <a:ext cx="2882828" cy="2480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 pragmatic partner across defence, counterterrorism, diplomacy, trade and development, despite recurring strategic disagreements.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127797" y="2324993"/>
            <a:ext cx="3454314" cy="3774281"/>
          </a:xfrm>
          <a:prstGeom prst="rect">
            <a:avLst/>
          </a:prstGeom>
          <a:solidFill>
            <a:srgbClr val="FFFFFF"/>
          </a:solidFill>
          <a:ln w="6350">
            <a:solidFill>
              <a:srgbClr val="25303A">
                <a:alpha val="2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13540" y="2585343"/>
            <a:ext cx="288282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Wider channels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413540" y="3119041"/>
            <a:ext cx="2882828" cy="31651"/>
          </a:xfrm>
          <a:prstGeom prst="roundRect">
            <a:avLst>
              <a:gd name="adj" fmla="val 49998"/>
            </a:avLst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8413540" y="3384153"/>
            <a:ext cx="2882828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Turkey, Iran and multilateral forums add defence, border, trade, energy and diplomatic channels.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1397766" y="6464598"/>
            <a:ext cx="793929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660400"/>
            <a:ext cx="11378915" cy="240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spc="105" kern="0" dirty="0">
                <a:solidFill>
                  <a:srgbClr val="57646F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09 · ECONOMIC RESILIENCE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711182" y="1008360"/>
            <a:ext cx="10769331" cy="4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3200" spc="-16" kern="0" dirty="0">
                <a:solidFill>
                  <a:srgbClr val="25303A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Economic resilience sets the ceiling for military security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11182" y="1730177"/>
            <a:ext cx="7365816" cy="649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65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Military security depends on the fiscal, industrial and social capacity that sustains it.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11182" y="2608262"/>
            <a:ext cx="1071833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3400" dirty="0">
                <a:solidFill>
                  <a:srgbClr val="57646F"/>
                </a:solidFill>
                <a:latin typeface="Merriweather SemiBold" pitchFamily="34" charset="0"/>
                <a:ea typeface="Merriweather SemiBold" pitchFamily="34" charset="-122"/>
                <a:cs typeface="Merriweather SemiBold" pitchFamily="34" charset="-120"/>
              </a:rPr>
              <a:t>01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11182" y="3148013"/>
            <a:ext cx="343734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Protect readiness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11182" y="3626148"/>
            <a:ext cx="3437348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Fiscal pressure, debt, inflation, energy shortages and foreign-exchange constraints can limit procurement, modernization and readiness.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453322" y="2608262"/>
            <a:ext cx="1133645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3400" dirty="0">
                <a:solidFill>
                  <a:srgbClr val="57646F"/>
                </a:solidFill>
                <a:latin typeface="Merriweather SemiBold" pitchFamily="34" charset="0"/>
                <a:ea typeface="Merriweather SemiBold" pitchFamily="34" charset="-122"/>
                <a:cs typeface="Merriweather SemiBold" pitchFamily="34" charset="-120"/>
              </a:rPr>
              <a:t>02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4453322" y="3148013"/>
            <a:ext cx="3284951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Protect investment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53322" y="3626148"/>
            <a:ext cx="3284951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Ports, highways, energy projects, digital infrastructure, foreign workers and CPEC assets require protection.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43066" y="2608262"/>
            <a:ext cx="1119556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3400" dirty="0">
                <a:solidFill>
                  <a:srgbClr val="57646F"/>
                </a:solidFill>
                <a:latin typeface="Merriweather SemiBold" pitchFamily="34" charset="0"/>
                <a:ea typeface="Merriweather SemiBold" pitchFamily="34" charset="-122"/>
                <a:cs typeface="Merriweather SemiBold" pitchFamily="34" charset="-120"/>
              </a:rPr>
              <a:t>03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8043066" y="3148013"/>
            <a:ext cx="3437348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Build resilience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043066" y="3626148"/>
            <a:ext cx="3437348" cy="1771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800" dirty="0">
                <a:solidFill>
                  <a:srgbClr val="25303A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Education, health, employment, exports and industrial capacity are security investments because they strengthen national resilience.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294576" y="2608262"/>
            <a:ext cx="12700" cy="2789436"/>
          </a:xfrm>
          <a:prstGeom prst="rect">
            <a:avLst/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7884320" y="2608262"/>
            <a:ext cx="12700" cy="2789436"/>
          </a:xfrm>
          <a:prstGeom prst="rect">
            <a:avLst/>
          </a:prstGeom>
          <a:solidFill>
            <a:srgbClr val="25303A">
              <a:alpha val="2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1419991" y="6464598"/>
            <a:ext cx="771704" cy="177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00" spc="162" kern="0" dirty="0">
                <a:solidFill>
                  <a:srgbClr val="25303A"/>
                </a:solidFill>
                <a:latin typeface="Merriweather Medium" pitchFamily="34" charset="0"/>
                <a:ea typeface="Merriweather Medium" pitchFamily="34" charset="-122"/>
                <a:cs typeface="Merriweather Medium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2026-09-15T10:52:20Z</dcterms:created>
  <dcterms:modified xsi:type="dcterms:W3CDTF">2026-09-15T10:52:20Z</dcterms:modified>
</cp:coreProperties>
</file>