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4" r:id="rId11"/>
    <p:sldId id="265" r:id="rId12"/>
  </p:sldIdLst>
  <p:sldSz cx="12192000" cy="6858000"/>
  <p:notesSz cx="6858000" cy="12192000"/>
  <p:embeddedFontLst>
    <p:embeddedFont>
      <p:font typeface="Libre Baskerville" panose="02000000000000000000" pitchFamily="2" charset="0"/>
      <p:regular r:id="rId14"/>
      <p:bold r:id="rId15"/>
    </p:embeddedFont>
    <p:embeddedFont>
      <p:font typeface="Libre Baskerville Bold" panose="02000000000000000000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2424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0642F-B384-2061-D65F-406CAF664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286DB3-91CD-F036-8F42-0DF8A694C8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70C90D-54BA-180C-183E-109A2BB9A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91F31-177D-37FC-3AFA-35AB76CA3C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34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9DEE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844729" cy="6858000"/>
          </a:xfrm>
          <a:custGeom>
            <a:avLst/>
            <a:gdLst/>
            <a:ahLst/>
            <a:cxnLst/>
            <a:rect l="l" t="t" r="r" b="b"/>
            <a:pathLst>
              <a:path w="2844729" h="6858000">
                <a:moveTo>
                  <a:pt x="28574" y="0"/>
                </a:moveTo>
                <a:lnTo>
                  <a:pt x="2844729" y="0"/>
                </a:lnTo>
                <a:lnTo>
                  <a:pt x="2844729" y="6858000"/>
                </a:lnTo>
                <a:lnTo>
                  <a:pt x="28574" y="6858000"/>
                </a:lnTo>
                <a:arcTo wR="28574" hR="28575" stAng="5400000" swAng="5400000"/>
                <a:lnTo>
                  <a:pt x="0" y="28575"/>
                </a:lnTo>
                <a:arcTo wR="28574" hR="28575" stAng="10800000" swAng="5400000"/>
                <a:close/>
              </a:path>
            </a:pathLst>
          </a:custGeom>
          <a:solidFill>
            <a:srgbClr val="002149"/>
          </a:solidFill>
          <a:ln/>
        </p:spPr>
      </p:sp>
      <p:sp>
        <p:nvSpPr>
          <p:cNvPr id="3" name="Text 1"/>
          <p:cNvSpPr/>
          <p:nvPr/>
        </p:nvSpPr>
        <p:spPr>
          <a:xfrm>
            <a:off x="304792" y="609600"/>
            <a:ext cx="2285943" cy="3651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POLICY REPORT · PAKISTAN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304792" y="2929434"/>
            <a:ext cx="2285943" cy="12926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65760" indent="-365760" algn="l">
              <a:lnSpc>
                <a:spcPct val="110000"/>
              </a:lnSpc>
              <a:buSzPct val="100000"/>
              <a:buFont typeface="+mj-lt"/>
              <a:buAutoNum type="arabicPeriod"/>
            </a:pPr>
            <a:r>
              <a:rPr lang="en-US" sz="18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Ownership</a:t>
            </a:r>
            <a:endParaRPr lang="en-US" sz="1800" dirty="0"/>
          </a:p>
          <a:p>
            <a:pPr marL="365760" indent="-365760" algn="l">
              <a:lnSpc>
                <a:spcPct val="110000"/>
              </a:lnSpc>
              <a:buSzPct val="100000"/>
              <a:buFont typeface="+mj-lt"/>
              <a:buAutoNum type="arabicPeriod" startAt="2"/>
            </a:pPr>
            <a:r>
              <a:rPr lang="en-US" sz="18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Efficiency</a:t>
            </a:r>
            <a:endParaRPr lang="en-US" sz="1800" dirty="0"/>
          </a:p>
          <a:p>
            <a:pPr marL="365760" indent="-365760" algn="l">
              <a:lnSpc>
                <a:spcPct val="110000"/>
              </a:lnSpc>
              <a:buSzPct val="100000"/>
              <a:buFont typeface="+mj-lt"/>
              <a:buAutoNum type="arabicPeriod" startAt="3"/>
            </a:pPr>
            <a:r>
              <a:rPr lang="en-US" sz="18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Competition</a:t>
            </a:r>
            <a:endParaRPr lang="en-US" sz="1800" dirty="0"/>
          </a:p>
          <a:p>
            <a:pPr marL="365760" indent="-365760" algn="l">
              <a:lnSpc>
                <a:spcPct val="110000"/>
              </a:lnSpc>
              <a:buSzPct val="100000"/>
              <a:buFont typeface="+mj-lt"/>
              <a:buAutoNum type="arabicPeriod" startAt="4"/>
            </a:pPr>
            <a:r>
              <a:rPr lang="en-US" sz="18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Public value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04792" y="6176764"/>
            <a:ext cx="2895528" cy="173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 conditional reform case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844729" y="0"/>
            <a:ext cx="9346966" cy="6858000"/>
          </a:xfrm>
          <a:custGeom>
            <a:avLst/>
            <a:gdLst/>
            <a:ahLst/>
            <a:cxnLst/>
            <a:rect l="l" t="t" r="r" b="b"/>
            <a:pathLst>
              <a:path w="9346966" h="6858000">
                <a:moveTo>
                  <a:pt x="0" y="0"/>
                </a:moveTo>
                <a:lnTo>
                  <a:pt x="9318392" y="0"/>
                </a:lnTo>
                <a:arcTo wR="28574" hR="28575" stAng="16200000" swAng="5400000"/>
                <a:lnTo>
                  <a:pt x="9346966" y="6829425"/>
                </a:lnTo>
                <a:arcTo wR="28574" hR="28575" stAng="0" swAng="5400000"/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002149"/>
          </a:solidFill>
          <a:ln/>
        </p:spPr>
      </p:sp>
      <p:sp>
        <p:nvSpPr>
          <p:cNvPr id="7" name="Text 5"/>
          <p:cNvSpPr/>
          <p:nvPr/>
        </p:nvSpPr>
        <p:spPr>
          <a:xfrm>
            <a:off x="3403515" y="2294434"/>
            <a:ext cx="8229394" cy="16320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4200" b="1" kern="0" spc="-63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Privatization in Pakistan:</a:t>
            </a:r>
            <a:endParaRPr lang="en-US" sz="4200" dirty="0"/>
          </a:p>
          <a:p>
            <a:pPr marL="0" indent="0" algn="l">
              <a:lnSpc>
                <a:spcPct val="85000"/>
              </a:lnSpc>
              <a:buNone/>
            </a:pPr>
            <a:r>
              <a:rPr lang="en-US" sz="4200" b="1" kern="0" spc="-63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Can Private Ownership Improve Efficiency?</a:t>
            </a:r>
            <a:endParaRPr lang="en-US" sz="4200" dirty="0"/>
          </a:p>
        </p:txBody>
      </p:sp>
      <p:sp>
        <p:nvSpPr>
          <p:cNvPr id="8" name="Text 6"/>
          <p:cNvSpPr/>
          <p:nvPr/>
        </p:nvSpPr>
        <p:spPr>
          <a:xfrm>
            <a:off x="3403515" y="4040783"/>
            <a:ext cx="8229394" cy="60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Ownership transfer can help—but only when competition, regulation, governance, and measurable performance make efficiency possible.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403515" y="6151265"/>
            <a:ext cx="8788180" cy="173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Academic and policy briefing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838379" y="0"/>
            <a:ext cx="12700" cy="6858000"/>
          </a:xfrm>
          <a:prstGeom prst="rect">
            <a:avLst/>
          </a:prstGeom>
          <a:solidFill>
            <a:srgbClr val="5B8ABC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89" y="395684"/>
            <a:ext cx="4709003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THE THESIS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431789" y="622697"/>
            <a:ext cx="4099418" cy="41817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200" b="1" kern="0" spc="-42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Private ownership helps only when the rules make efficiency possible</a:t>
            </a:r>
            <a:endParaRPr lang="en-US" sz="4200" dirty="0"/>
          </a:p>
        </p:txBody>
      </p:sp>
      <p:sp>
        <p:nvSpPr>
          <p:cNvPr id="4" name="Shape 2"/>
          <p:cNvSpPr/>
          <p:nvPr/>
        </p:nvSpPr>
        <p:spPr>
          <a:xfrm>
            <a:off x="431789" y="4974332"/>
            <a:ext cx="4099418" cy="31651"/>
          </a:xfrm>
          <a:prstGeom prst="roundRect">
            <a:avLst>
              <a:gd name="adj" fmla="val 49998"/>
            </a:avLst>
          </a:prstGeom>
          <a:solidFill>
            <a:srgbClr val="002149"/>
          </a:solidFill>
          <a:ln/>
        </p:spPr>
      </p:sp>
      <p:sp>
        <p:nvSpPr>
          <p:cNvPr id="5" name="Text 3"/>
          <p:cNvSpPr/>
          <p:nvPr/>
        </p:nvSpPr>
        <p:spPr>
          <a:xfrm>
            <a:off x="431789" y="5128320"/>
            <a:ext cx="4099418" cy="1206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Can private ownership improve efficiency while protecting consumers, workers, and the public interest?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394785" y="395684"/>
            <a:ext cx="3182560" cy="5344319"/>
          </a:xfrm>
          <a:custGeom>
            <a:avLst/>
            <a:gdLst/>
            <a:ahLst/>
            <a:cxnLst/>
            <a:rect l="l" t="t" r="r" b="b"/>
            <a:pathLst>
              <a:path w="3182560" h="5344319">
                <a:moveTo>
                  <a:pt x="9525" y="0"/>
                </a:moveTo>
                <a:lnTo>
                  <a:pt x="3182560" y="0"/>
                </a:lnTo>
                <a:lnTo>
                  <a:pt x="3182560" y="5344319"/>
                </a:lnTo>
                <a:lnTo>
                  <a:pt x="9525" y="5344319"/>
                </a:lnTo>
                <a:arcTo wR="9525" hR="9525" stAng="5400000" swAng="5400000"/>
                <a:lnTo>
                  <a:pt x="0" y="9525"/>
                </a:lnTo>
                <a:arcTo wR="9525" hR="9525" stAng="10800000" swAng="5400000"/>
                <a:close/>
              </a:path>
            </a:pathLst>
          </a:custGeom>
          <a:solidFill>
            <a:srgbClr val="F2EEEE"/>
          </a:solidFill>
          <a:ln/>
        </p:spPr>
      </p:sp>
      <p:sp>
        <p:nvSpPr>
          <p:cNvPr id="7" name="Text 5"/>
          <p:cNvSpPr/>
          <p:nvPr/>
        </p:nvSpPr>
        <p:spPr>
          <a:xfrm>
            <a:off x="5597980" y="649684"/>
            <a:ext cx="3385755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YES—BUT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5597980" y="876697"/>
            <a:ext cx="2776170" cy="21129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3200" dirty="0">
                <a:solidFill>
                  <a:srgbClr val="192E5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Ownership transfer alone is insufficient.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5597980" y="3072209"/>
            <a:ext cx="2776170" cy="24137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Competition, transparent transactions, capable regulators, and measurable performance standards determine the outcome.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577346" y="395684"/>
            <a:ext cx="3182560" cy="5344319"/>
          </a:xfrm>
          <a:custGeom>
            <a:avLst/>
            <a:gdLst/>
            <a:ahLst/>
            <a:cxnLst/>
            <a:rect l="l" t="t" r="r" b="b"/>
            <a:pathLst>
              <a:path w="3182560" h="5344319">
                <a:moveTo>
                  <a:pt x="0" y="0"/>
                </a:moveTo>
                <a:lnTo>
                  <a:pt x="3173035" y="0"/>
                </a:lnTo>
                <a:arcTo wR="9525" hR="9525" stAng="16200000" swAng="5400000"/>
                <a:lnTo>
                  <a:pt x="3182560" y="5334794"/>
                </a:lnTo>
                <a:arcTo wR="9525" hR="9525" stAng="0" swAng="5400000"/>
                <a:lnTo>
                  <a:pt x="0" y="5344319"/>
                </a:lnTo>
                <a:lnTo>
                  <a:pt x="0" y="0"/>
                </a:lnTo>
                <a:close/>
              </a:path>
            </a:pathLst>
          </a:custGeom>
          <a:noFill/>
          <a:ln w="25399">
            <a:solidFill>
              <a:srgbClr val="D8D4D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805940" y="675084"/>
            <a:ext cx="3334956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REFORM LOGIC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805940" y="902097"/>
            <a:ext cx="2725372" cy="1584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3200" dirty="0">
                <a:solidFill>
                  <a:srgbClr val="192E5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Use privatization selectively.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8805940" y="2569369"/>
            <a:ext cx="2725372" cy="1206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Treat it as a reform tool, not a universal cure for weak public enterprises.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394785" y="5806678"/>
            <a:ext cx="6796910" cy="173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5D697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Source: uploaded paper.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570996" y="395684"/>
            <a:ext cx="12700" cy="5344319"/>
          </a:xfrm>
          <a:prstGeom prst="rect">
            <a:avLst/>
          </a:prstGeom>
          <a:solidFill>
            <a:srgbClr val="D5DAE1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792" y="304800"/>
            <a:ext cx="11886903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CONTEXT · PUBLIC-SECTOR PRESSURE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304792" y="531813"/>
            <a:ext cx="11582110" cy="179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200" b="1" kern="0" spc="-42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Pakistan’s privatization agenda began as a response to fiscal and governance pressure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304792" y="2438301"/>
            <a:ext cx="709297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002149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04792" y="2711351"/>
            <a:ext cx="3632109" cy="528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3200" dirty="0">
                <a:solidFill>
                  <a:srgbClr val="192E5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Before reform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04792" y="3322141"/>
            <a:ext cx="3632109" cy="1810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Political interference, weak governance, overstaffing, low productivity, poor procurement, and dependence on government support constrained SOE performance.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394090" y="2438301"/>
            <a:ext cx="758409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002149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394090" y="2711351"/>
            <a:ext cx="3403515" cy="528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3200" dirty="0">
                <a:solidFill>
                  <a:srgbClr val="192E5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1991 · Launch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4394090" y="3322141"/>
            <a:ext cx="3403515" cy="211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Pakistan began a broad-based privatization programme to reduce public-resource drain, improve allocation, attract investment, and encourage competition.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54793" y="2438301"/>
            <a:ext cx="755234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002149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54793" y="2711351"/>
            <a:ext cx="3632109" cy="1056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3200" dirty="0">
                <a:solidFill>
                  <a:srgbClr val="192E52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1991–2010 → 2020s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8254793" y="3850382"/>
            <a:ext cx="3632109" cy="1810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167 transactions</a:t>
            </a: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were completed during 1991–2010, followed by only </a:t>
            </a:r>
            <a:r>
              <a:rPr lang="en-US" sz="18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five</a:t>
            </a: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in the next decade, amid political, legal, labour, valuation, and institutional obstacles.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304792" y="5817890"/>
            <a:ext cx="11582110" cy="31651"/>
          </a:xfrm>
          <a:prstGeom prst="roundRect">
            <a:avLst>
              <a:gd name="adj" fmla="val 49998"/>
            </a:avLst>
          </a:prstGeom>
          <a:solidFill>
            <a:srgbClr val="5B8ABC"/>
          </a:solidFill>
          <a:ln/>
        </p:spPr>
      </p:sp>
      <p:sp>
        <p:nvSpPr>
          <p:cNvPr id="14" name="Text 12"/>
          <p:cNvSpPr/>
          <p:nvPr/>
        </p:nvSpPr>
        <p:spPr>
          <a:xfrm>
            <a:off x="304792" y="6006802"/>
            <a:ext cx="11886903" cy="173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5D697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Political, legal, labour, valuation, and institutional obstacles slowed the pace. · Source: uploaded paper.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159146" y="2438301"/>
            <a:ext cx="12700" cy="3222427"/>
          </a:xfrm>
          <a:prstGeom prst="rect">
            <a:avLst/>
          </a:prstGeom>
          <a:solidFill>
            <a:srgbClr val="5B8ABC"/>
          </a:solidFill>
          <a:ln/>
        </p:spPr>
      </p:sp>
      <p:sp>
        <p:nvSpPr>
          <p:cNvPr id="16" name="Shape 14"/>
          <p:cNvSpPr/>
          <p:nvPr/>
        </p:nvSpPr>
        <p:spPr>
          <a:xfrm>
            <a:off x="8019849" y="2438301"/>
            <a:ext cx="12700" cy="3222427"/>
          </a:xfrm>
          <a:prstGeom prst="rect">
            <a:avLst/>
          </a:prstGeom>
          <a:solidFill>
            <a:srgbClr val="5B8ABC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792" y="304800"/>
            <a:ext cx="11886903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THE MECHANISM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304792" y="531813"/>
            <a:ext cx="11582110" cy="1194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200" b="1" kern="0" spc="-42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Four mechanisms explain why private ownership can raise efficiency</a:t>
            </a:r>
            <a:endParaRPr lang="en-US" sz="4200" dirty="0"/>
          </a:p>
        </p:txBody>
      </p:sp>
      <p:sp>
        <p:nvSpPr>
          <p:cNvPr id="4" name="Shape 2"/>
          <p:cNvSpPr/>
          <p:nvPr/>
        </p:nvSpPr>
        <p:spPr>
          <a:xfrm>
            <a:off x="304792" y="1840905"/>
            <a:ext cx="5714857" cy="1090414"/>
          </a:xfrm>
          <a:prstGeom prst="roundRect">
            <a:avLst>
              <a:gd name="adj" fmla="val 1048"/>
            </a:avLst>
          </a:prstGeom>
          <a:noFill/>
          <a:ln w="25399">
            <a:solidFill>
              <a:srgbClr val="D8D4D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7987" y="1970286"/>
            <a:ext cx="881933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002149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08930" y="1993305"/>
            <a:ext cx="5417109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INCENTIVES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1008930" y="2242542"/>
            <a:ext cx="4807524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Owners monitor costs, managers, waste, and productive investment more closely.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172046" y="1840905"/>
            <a:ext cx="5714857" cy="1090414"/>
          </a:xfrm>
          <a:prstGeom prst="roundRect">
            <a:avLst>
              <a:gd name="adj" fmla="val 1048"/>
            </a:avLst>
          </a:prstGeom>
          <a:noFill/>
          <a:ln w="25399">
            <a:solidFill>
              <a:srgbClr val="D8D4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75241" y="1970286"/>
            <a:ext cx="93104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002149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02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925295" y="1993305"/>
            <a:ext cx="5266400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AUTONOMY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925295" y="2242542"/>
            <a:ext cx="4758412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Faster decisions can improve procurement, hiring, product choices, and restructuring.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04792" y="3083719"/>
            <a:ext cx="5714857" cy="1626791"/>
          </a:xfrm>
          <a:prstGeom prst="roundRect">
            <a:avLst>
              <a:gd name="adj" fmla="val 703"/>
            </a:avLst>
          </a:prstGeom>
          <a:noFill/>
          <a:ln w="25399">
            <a:solidFill>
              <a:srgbClr val="D8D4D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7987" y="3213100"/>
            <a:ext cx="927871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002149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054867" y="3236119"/>
            <a:ext cx="5371172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DISCIPLINE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1054867" y="3485356"/>
            <a:ext cx="4761587" cy="1072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Realistic pricing, revenue collection, reporting, and debt management become more important when bailouts are less certain.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172046" y="3083719"/>
            <a:ext cx="5714857" cy="1626791"/>
          </a:xfrm>
          <a:prstGeom prst="roundRect">
            <a:avLst>
              <a:gd name="adj" fmla="val 703"/>
            </a:avLst>
          </a:prstGeom>
          <a:noFill/>
          <a:ln w="25399">
            <a:solidFill>
              <a:srgbClr val="D8D4D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75241" y="3213100"/>
            <a:ext cx="93402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800" b="1" dirty="0">
                <a:solidFill>
                  <a:srgbClr val="002149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04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928272" y="3236119"/>
            <a:ext cx="5263423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SERVICE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928272" y="3485356"/>
            <a:ext cx="4755436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Competition can push firms toward faster delivery, better reliability, digital support, and stronger customer response.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04792" y="4812109"/>
            <a:ext cx="11582110" cy="857448"/>
          </a:xfrm>
          <a:prstGeom prst="rect">
            <a:avLst/>
          </a:prstGeom>
          <a:solidFill>
            <a:srgbClr val="EAF0F6"/>
          </a:solidFill>
          <a:ln/>
        </p:spPr>
      </p:sp>
      <p:sp>
        <p:nvSpPr>
          <p:cNvPr id="21" name="Text 19"/>
          <p:cNvSpPr/>
          <p:nvPr/>
        </p:nvSpPr>
        <p:spPr>
          <a:xfrm>
            <a:off x="507987" y="4939109"/>
            <a:ext cx="11175720" cy="60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Private ownership creates a payoff only when incentives, autonomy, discipline, and service are allowed to operate together.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304792" y="5771158"/>
            <a:ext cx="11886903" cy="173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5D697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Source: uploaded paper.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77796" y="687884"/>
            <a:ext cx="4912197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THE COUNTER-RISK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177796" y="914896"/>
            <a:ext cx="4302613" cy="41817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200" b="1" kern="0" spc="-42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Efficiency gains can be lost when privatization creates a private monopoly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177796" y="5210969"/>
            <a:ext cx="4302613" cy="60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Competition is the hinge between value creation and value extraction.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343987" y="687884"/>
            <a:ext cx="3334857" cy="2516783"/>
          </a:xfrm>
          <a:custGeom>
            <a:avLst/>
            <a:gdLst/>
            <a:ahLst/>
            <a:cxnLst/>
            <a:rect l="l" t="t" r="r" b="b"/>
            <a:pathLst>
              <a:path w="3334857" h="2516783">
                <a:moveTo>
                  <a:pt x="9525" y="0"/>
                </a:moveTo>
                <a:lnTo>
                  <a:pt x="3334857" y="0"/>
                </a:lnTo>
                <a:lnTo>
                  <a:pt x="3334857" y="2516783"/>
                </a:lnTo>
                <a:lnTo>
                  <a:pt x="0" y="2516783"/>
                </a:lnTo>
                <a:lnTo>
                  <a:pt x="0" y="9525"/>
                </a:lnTo>
                <a:arcTo wR="9525" hR="9525" stAng="10800000" swAng="5400000"/>
                <a:close/>
              </a:path>
            </a:pathLst>
          </a:custGeom>
          <a:solidFill>
            <a:srgbClr val="EAF0F6"/>
          </a:solidFill>
          <a:ln/>
        </p:spPr>
      </p:sp>
      <p:sp>
        <p:nvSpPr>
          <p:cNvPr id="6" name="Text 4"/>
          <p:cNvSpPr/>
          <p:nvPr/>
        </p:nvSpPr>
        <p:spPr>
          <a:xfrm>
            <a:off x="5597980" y="916484"/>
            <a:ext cx="3436455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00000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VALUE CREATED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597980" y="1165721"/>
            <a:ext cx="2826870" cy="15086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Private firms may bring capital, technology, professional expertise, and sharper customer focus.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678844" y="687884"/>
            <a:ext cx="3334956" cy="2516783"/>
          </a:xfrm>
          <a:custGeom>
            <a:avLst/>
            <a:gdLst/>
            <a:ahLst/>
            <a:cxnLst/>
            <a:rect l="l" t="t" r="r" b="b"/>
            <a:pathLst>
              <a:path w="3334956" h="2516783">
                <a:moveTo>
                  <a:pt x="0" y="0"/>
                </a:moveTo>
                <a:lnTo>
                  <a:pt x="3325432" y="0"/>
                </a:lnTo>
                <a:arcTo wR="9525" hR="9525" stAng="16200000" swAng="5400000"/>
                <a:lnTo>
                  <a:pt x="3334956" y="2516783"/>
                </a:lnTo>
                <a:lnTo>
                  <a:pt x="0" y="2516783"/>
                </a:lnTo>
                <a:lnTo>
                  <a:pt x="0" y="0"/>
                </a:lnTo>
                <a:close/>
              </a:path>
            </a:pathLst>
          </a:custGeom>
          <a:solidFill>
            <a:srgbClr val="002149"/>
          </a:solidFill>
          <a:ln/>
        </p:spPr>
      </p:sp>
      <p:sp>
        <p:nvSpPr>
          <p:cNvPr id="9" name="Text 7"/>
          <p:cNvSpPr/>
          <p:nvPr/>
        </p:nvSpPr>
        <p:spPr>
          <a:xfrm>
            <a:off x="8932837" y="916484"/>
            <a:ext cx="3258858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RISK TRANSFERRED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8932837" y="1165721"/>
            <a:ext cx="2826969" cy="1810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Without competition, a private monopoly can raise prices, reduce service quality, restrict choice, and avoid innovation.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343987" y="3204666"/>
            <a:ext cx="6669814" cy="1662410"/>
          </a:xfrm>
          <a:custGeom>
            <a:avLst/>
            <a:gdLst/>
            <a:ahLst/>
            <a:cxnLst/>
            <a:rect l="l" t="t" r="r" b="b"/>
            <a:pathLst>
              <a:path w="6669814" h="1662410">
                <a:moveTo>
                  <a:pt x="0" y="0"/>
                </a:moveTo>
                <a:lnTo>
                  <a:pt x="6669814" y="0"/>
                </a:lnTo>
                <a:lnTo>
                  <a:pt x="6669814" y="1652885"/>
                </a:lnTo>
                <a:arcTo wR="9525" hR="9525" stAng="0" swAng="5400000"/>
                <a:lnTo>
                  <a:pt x="9525" y="1662410"/>
                </a:lnTo>
                <a:arcTo wR="9525" hR="9525" stAng="5400000" swAng="5400000"/>
                <a:lnTo>
                  <a:pt x="0" y="0"/>
                </a:lnTo>
                <a:close/>
              </a:path>
            </a:pathLst>
          </a:custGeom>
          <a:noFill/>
          <a:ln w="25399">
            <a:solidFill>
              <a:srgbClr val="D8D4D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623380" y="3458666"/>
            <a:ext cx="6568315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SOCIAL COST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623380" y="3707904"/>
            <a:ext cx="6111028" cy="905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Restructuring can improve productivity while causing layoffs, insecurity, and pressure on local economies unless worker protections are built in.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343987" y="4933752"/>
            <a:ext cx="6847708" cy="173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5D697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Source: uploaded paper.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672494" y="687884"/>
            <a:ext cx="12700" cy="2516783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16" name="Shape 14"/>
          <p:cNvSpPr/>
          <p:nvPr/>
        </p:nvSpPr>
        <p:spPr>
          <a:xfrm>
            <a:off x="5343987" y="3198316"/>
            <a:ext cx="6669814" cy="12700"/>
          </a:xfrm>
          <a:prstGeom prst="rect">
            <a:avLst/>
          </a:prstGeom>
          <a:solidFill>
            <a:srgbClr val="D5DAE1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792" y="304800"/>
            <a:ext cx="11886903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SECTOR EVIDENCE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304792" y="510282"/>
            <a:ext cx="11582110" cy="1099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3850" b="1" kern="0" spc="-39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Pakistan’s sector experience points to a conditional, not automatic, payoff</a:t>
            </a:r>
            <a:endParaRPr lang="en-US" sz="38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7038"/>
              </p:ext>
            </p:extLst>
          </p:nvPr>
        </p:nvGraphicFramePr>
        <p:xfrm>
          <a:off x="1" y="1643360"/>
          <a:ext cx="13921274" cy="4154685"/>
        </p:xfrm>
        <a:graphic>
          <a:graphicData uri="http://schemas.openxmlformats.org/drawingml/2006/table">
            <a:tbl>
              <a:tblPr/>
              <a:tblGrid>
                <a:gridCol w="3043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5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42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842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7489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92E52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Sector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92E52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Observed opportunity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192E52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Enabler still required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73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latin typeface="Libre Baskerville" charset="0"/>
                          <a:ea typeface="Libre Baskerville" charset="0"/>
                          <a:cs typeface="Libre Baskerville" charset="0"/>
                        </a:rPr>
                        <a:t>Banking</a:t>
                      </a: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243954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Modern technology, digital services, and new products.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243954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Inclusion and consumer protection.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98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latin typeface="Libre Baskerville" charset="0"/>
                          <a:ea typeface="Libre Baskerville" charset="0"/>
                          <a:cs typeface="Libre Baskerville" charset="0"/>
                        </a:rPr>
                        <a:t>Telecommunications</a:t>
                      </a: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243954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Connectivity, service variety, and technological modernization.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800" dirty="0">
                          <a:solidFill>
                            <a:srgbClr val="243954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Spectrum and competition oversight.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304792" y="5934968"/>
            <a:ext cx="11582110" cy="31651"/>
          </a:xfrm>
          <a:prstGeom prst="roundRect">
            <a:avLst>
              <a:gd name="adj" fmla="val 49998"/>
            </a:avLst>
          </a:prstGeom>
          <a:solidFill>
            <a:srgbClr val="002149"/>
          </a:solidFill>
          <a:ln/>
        </p:spPr>
      </p:sp>
      <p:sp>
        <p:nvSpPr>
          <p:cNvPr id="6" name="Text 3"/>
          <p:cNvSpPr/>
          <p:nvPr/>
        </p:nvSpPr>
        <p:spPr>
          <a:xfrm>
            <a:off x="304792" y="6103541"/>
            <a:ext cx="11886903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65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The payoff depends on the sector’s market structure and the reforms surrounding the transaction.</a:t>
            </a:r>
            <a:endParaRPr lang="en-US" sz="1650" dirty="0"/>
          </a:p>
        </p:txBody>
      </p:sp>
      <p:sp>
        <p:nvSpPr>
          <p:cNvPr id="4" name="Text 4"/>
          <p:cNvSpPr/>
          <p:nvPr/>
        </p:nvSpPr>
        <p:spPr>
          <a:xfrm>
            <a:off x="304792" y="6455966"/>
            <a:ext cx="11886903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5D697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Source: uploaded paper.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72B6D-7EFC-6563-E757-FD4836D89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713548F-5E0D-7FF5-3802-1904008F8D0A}"/>
              </a:ext>
            </a:extLst>
          </p:cNvPr>
          <p:cNvSpPr/>
          <p:nvPr/>
        </p:nvSpPr>
        <p:spPr>
          <a:xfrm>
            <a:off x="304792" y="304800"/>
            <a:ext cx="11886903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SECTOR EVIDENCE</a:t>
            </a:r>
            <a:endParaRPr lang="en-US" sz="10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BA0989E-8B2D-2D1A-0B84-72714A8B2B98}"/>
              </a:ext>
            </a:extLst>
          </p:cNvPr>
          <p:cNvSpPr/>
          <p:nvPr/>
        </p:nvSpPr>
        <p:spPr>
          <a:xfrm>
            <a:off x="304792" y="510282"/>
            <a:ext cx="11582110" cy="1099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3850" b="1" kern="0" spc="-39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Pakistan’s sector experience points to a conditional, not automatic, payoff</a:t>
            </a:r>
            <a:endParaRPr lang="en-US" sz="385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9891266D-D042-C43F-EE54-F180EA6BF384}"/>
              </a:ext>
            </a:extLst>
          </p:cNvPr>
          <p:cNvSpPr/>
          <p:nvPr/>
        </p:nvSpPr>
        <p:spPr>
          <a:xfrm>
            <a:off x="304792" y="5934968"/>
            <a:ext cx="11582110" cy="31651"/>
          </a:xfrm>
          <a:prstGeom prst="roundRect">
            <a:avLst>
              <a:gd name="adj" fmla="val 49998"/>
            </a:avLst>
          </a:prstGeom>
          <a:solidFill>
            <a:srgbClr val="002149"/>
          </a:solidFill>
          <a:ln/>
        </p:spPr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06F0289-A144-C267-6B0A-CECFF654606A}"/>
              </a:ext>
            </a:extLst>
          </p:cNvPr>
          <p:cNvSpPr/>
          <p:nvPr/>
        </p:nvSpPr>
        <p:spPr>
          <a:xfrm>
            <a:off x="304792" y="6103541"/>
            <a:ext cx="11886903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65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The payoff depends on the sector’s market structure and the reforms surrounding the transaction.</a:t>
            </a:r>
            <a:endParaRPr lang="en-US" sz="1650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24EE61C2-094A-0750-1A7A-D44BF1C7DDD0}"/>
              </a:ext>
            </a:extLst>
          </p:cNvPr>
          <p:cNvSpPr/>
          <p:nvPr/>
        </p:nvSpPr>
        <p:spPr>
          <a:xfrm>
            <a:off x="304792" y="6455966"/>
            <a:ext cx="11886903" cy="1595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950" dirty="0">
                <a:solidFill>
                  <a:srgbClr val="5D697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Source: uploaded paper.</a:t>
            </a:r>
            <a:endParaRPr lang="en-US" sz="950" dirty="0"/>
          </a:p>
        </p:txBody>
      </p:sp>
      <p:graphicFrame>
        <p:nvGraphicFramePr>
          <p:cNvPr id="8" name="Table 0">
            <a:extLst>
              <a:ext uri="{FF2B5EF4-FFF2-40B4-BE49-F238E27FC236}">
                <a16:creationId xmlns:a16="http://schemas.microsoft.com/office/drawing/2014/main" id="{82AA79FF-C413-6AEF-192D-6E981BFDF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20141"/>
              </p:ext>
            </p:extLst>
          </p:nvPr>
        </p:nvGraphicFramePr>
        <p:xfrm>
          <a:off x="-1" y="1695350"/>
          <a:ext cx="13333446" cy="4355446"/>
        </p:xfrm>
        <a:graphic>
          <a:graphicData uri="http://schemas.openxmlformats.org/drawingml/2006/table">
            <a:tbl>
              <a:tblPr/>
              <a:tblGrid>
                <a:gridCol w="20608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5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181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1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92E52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Sector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92E52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Observed opportunity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92E52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Enabler still required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809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latin typeface="Libre Baskerville" charset="0"/>
                          <a:ea typeface="Libre Baskerville" charset="0"/>
                          <a:cs typeface="Libre Baskerville" charset="0"/>
                        </a:rPr>
                        <a:t>Energy</a:t>
                      </a: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43954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Potentially stronger governance and distribution performance.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43954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Theft, losses, tariffs, circular debt, and vulnerable consumers addressed in parallel.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437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latin typeface="Libre Baskerville" charset="0"/>
                          <a:ea typeface="Libre Baskerville" charset="0"/>
                          <a:cs typeface="Libre Baskerville" charset="0"/>
                        </a:rPr>
                        <a:t>PIA</a:t>
                      </a: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43954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Ownership transfer may become sustainable.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243954"/>
                          </a:solidFill>
                          <a:latin typeface="Libre Baskerville" pitchFamily="34" charset="0"/>
                          <a:ea typeface="Libre Baskerville" pitchFamily="34" charset="-122"/>
                          <a:cs typeface="Libre Baskerville" pitchFamily="34" charset="-120"/>
                        </a:rPr>
                        <a:t>Debt restructuring, asset valuation, workforce management, and investor confidence.</a:t>
                      </a: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 dirty="0">
                        <a:latin typeface="Libre Baskerville" charset="0"/>
                        <a:ea typeface="Libre Baskerville" charset="0"/>
                        <a:cs typeface="Libre Baskerville" charset="0"/>
                      </a:endParaRPr>
                    </a:p>
                  </a:txBody>
                  <a:tcPr marL="157738" marR="157738" marT="84127" marB="84127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A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75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792" y="304800"/>
            <a:ext cx="11886903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REFORM SEGMENTATION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304792" y="531813"/>
            <a:ext cx="11582110" cy="1194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200" b="1" kern="0" spc="-42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Not every state-owned enterprise belongs in the same reform bucket</a:t>
            </a:r>
            <a:endParaRPr lang="en-US" sz="4200" dirty="0"/>
          </a:p>
        </p:txBody>
      </p:sp>
      <p:sp>
        <p:nvSpPr>
          <p:cNvPr id="4" name="Shape 2"/>
          <p:cNvSpPr/>
          <p:nvPr/>
        </p:nvSpPr>
        <p:spPr>
          <a:xfrm>
            <a:off x="304792" y="1840905"/>
            <a:ext cx="5791055" cy="1862534"/>
          </a:xfrm>
          <a:custGeom>
            <a:avLst/>
            <a:gdLst/>
            <a:ahLst/>
            <a:cxnLst/>
            <a:rect l="l" t="t" r="r" b="b"/>
            <a:pathLst>
              <a:path w="5791055" h="1862534">
                <a:moveTo>
                  <a:pt x="9525" y="0"/>
                </a:moveTo>
                <a:lnTo>
                  <a:pt x="5791055" y="0"/>
                </a:lnTo>
                <a:lnTo>
                  <a:pt x="5791055" y="1862534"/>
                </a:lnTo>
                <a:lnTo>
                  <a:pt x="0" y="1862534"/>
                </a:lnTo>
                <a:lnTo>
                  <a:pt x="0" y="9525"/>
                </a:lnTo>
                <a:arcTo wR="9525" hR="9525" stAng="10800000" swAng="5400000"/>
                <a:close/>
              </a:path>
            </a:pathLst>
          </a:custGeom>
          <a:solidFill>
            <a:srgbClr val="002149"/>
          </a:solidFill>
          <a:ln/>
        </p:spPr>
      </p:sp>
      <p:sp>
        <p:nvSpPr>
          <p:cNvPr id="5" name="Text 3"/>
          <p:cNvSpPr/>
          <p:nvPr/>
        </p:nvSpPr>
        <p:spPr>
          <a:xfrm>
            <a:off x="533387" y="2044105"/>
            <a:ext cx="5943451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A · STRATEGIC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33387" y="2293342"/>
            <a:ext cx="5333867" cy="1206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Retain public ownership where national security, critical infrastructure, or essential services require it; enforce professional boards, audits, and performance contracts.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095848" y="1840905"/>
            <a:ext cx="5791055" cy="1862534"/>
          </a:xfrm>
          <a:custGeom>
            <a:avLst/>
            <a:gdLst/>
            <a:ahLst/>
            <a:cxnLst/>
            <a:rect l="l" t="t" r="r" b="b"/>
            <a:pathLst>
              <a:path w="5791055" h="1862534">
                <a:moveTo>
                  <a:pt x="0" y="0"/>
                </a:moveTo>
                <a:lnTo>
                  <a:pt x="5781530" y="0"/>
                </a:lnTo>
                <a:arcTo wR="9525" hR="9525" stAng="16200000" swAng="5400000"/>
                <a:lnTo>
                  <a:pt x="5791055" y="1862534"/>
                </a:lnTo>
                <a:lnTo>
                  <a:pt x="0" y="1862534"/>
                </a:lnTo>
                <a:lnTo>
                  <a:pt x="0" y="0"/>
                </a:lnTo>
                <a:close/>
              </a:path>
            </a:pathLst>
          </a:custGeom>
          <a:solidFill>
            <a:srgbClr val="EAF0F6"/>
          </a:solidFill>
          <a:ln/>
        </p:spPr>
      </p:sp>
      <p:sp>
        <p:nvSpPr>
          <p:cNvPr id="8" name="Text 6"/>
          <p:cNvSpPr/>
          <p:nvPr/>
        </p:nvSpPr>
        <p:spPr>
          <a:xfrm>
            <a:off x="6324442" y="2044105"/>
            <a:ext cx="5867253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00000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B · COMMERCIALLY VIABLE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324442" y="2293342"/>
            <a:ext cx="5333867" cy="905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Consider privatization, partial divestment, or public-private partnerships where markets can support competition.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04792" y="3703439"/>
            <a:ext cx="5791055" cy="1560810"/>
          </a:xfrm>
          <a:custGeom>
            <a:avLst/>
            <a:gdLst/>
            <a:ahLst/>
            <a:cxnLst/>
            <a:rect l="l" t="t" r="r" b="b"/>
            <a:pathLst>
              <a:path w="5791055" h="1560810">
                <a:moveTo>
                  <a:pt x="0" y="0"/>
                </a:moveTo>
                <a:lnTo>
                  <a:pt x="5791055" y="0"/>
                </a:lnTo>
                <a:lnTo>
                  <a:pt x="5791055" y="1560810"/>
                </a:lnTo>
                <a:lnTo>
                  <a:pt x="9525" y="1560810"/>
                </a:lnTo>
                <a:arcTo wR="9525" hR="9525" stAng="5400000" swAng="5400000"/>
                <a:lnTo>
                  <a:pt x="0" y="0"/>
                </a:lnTo>
                <a:close/>
              </a:path>
            </a:pathLst>
          </a:custGeom>
          <a:solidFill>
            <a:srgbClr val="EAF0F6"/>
          </a:solidFill>
          <a:ln/>
        </p:spPr>
      </p:sp>
      <p:sp>
        <p:nvSpPr>
          <p:cNvPr id="11" name="Text 9"/>
          <p:cNvSpPr/>
          <p:nvPr/>
        </p:nvSpPr>
        <p:spPr>
          <a:xfrm>
            <a:off x="533387" y="3906639"/>
            <a:ext cx="5943451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00000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C · REFORMABLE BUT LOSS-MAKING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33387" y="4155877"/>
            <a:ext cx="5333867" cy="60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Fix debt, staffing, management, and operations before attempting a transaction.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095848" y="3703439"/>
            <a:ext cx="5791055" cy="1560810"/>
          </a:xfrm>
          <a:custGeom>
            <a:avLst/>
            <a:gdLst/>
            <a:ahLst/>
            <a:cxnLst/>
            <a:rect l="l" t="t" r="r" b="b"/>
            <a:pathLst>
              <a:path w="5791055" h="1560810">
                <a:moveTo>
                  <a:pt x="0" y="0"/>
                </a:moveTo>
                <a:lnTo>
                  <a:pt x="5791055" y="0"/>
                </a:lnTo>
                <a:lnTo>
                  <a:pt x="5791055" y="1551285"/>
                </a:lnTo>
                <a:arcTo wR="9525" hR="9525" stAng="0" swAng="5400000"/>
                <a:lnTo>
                  <a:pt x="0" y="1560810"/>
                </a:lnTo>
                <a:lnTo>
                  <a:pt x="0" y="0"/>
                </a:lnTo>
                <a:close/>
              </a:path>
            </a:pathLst>
          </a:custGeom>
          <a:solidFill>
            <a:srgbClr val="002149"/>
          </a:solidFill>
          <a:ln/>
        </p:spPr>
      </p:sp>
      <p:sp>
        <p:nvSpPr>
          <p:cNvPr id="14" name="Text 12"/>
          <p:cNvSpPr/>
          <p:nvPr/>
        </p:nvSpPr>
        <p:spPr>
          <a:xfrm>
            <a:off x="6324442" y="3906639"/>
            <a:ext cx="5867253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D · NON-VIABLE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324442" y="4155877"/>
            <a:ext cx="5333867" cy="905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Merge or liquidate enterprises with no strategic purpose and no credible path to sustainability.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04792" y="5365849"/>
            <a:ext cx="11886903" cy="173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5D697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Framework: strategic importance × commercial viability. · Source: uploaded paper.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089498" y="1840905"/>
            <a:ext cx="12700" cy="1862534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18" name="Shape 16"/>
          <p:cNvSpPr/>
          <p:nvPr/>
        </p:nvSpPr>
        <p:spPr>
          <a:xfrm>
            <a:off x="304792" y="3697089"/>
            <a:ext cx="5791055" cy="12700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19" name="Shape 17"/>
          <p:cNvSpPr/>
          <p:nvPr/>
        </p:nvSpPr>
        <p:spPr>
          <a:xfrm>
            <a:off x="6089498" y="3703439"/>
            <a:ext cx="12700" cy="1560810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20" name="Shape 18"/>
          <p:cNvSpPr/>
          <p:nvPr/>
        </p:nvSpPr>
        <p:spPr>
          <a:xfrm>
            <a:off x="6095848" y="3697089"/>
            <a:ext cx="5791055" cy="12700"/>
          </a:xfrm>
          <a:prstGeom prst="rect">
            <a:avLst/>
          </a:prstGeom>
          <a:solidFill>
            <a:srgbClr val="D5DAE1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792" y="304800"/>
            <a:ext cx="11886903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TRANSACTION CREDIBILITY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304792" y="531813"/>
            <a:ext cx="11582110" cy="1194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200" b="1" kern="0" spc="-42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Five conditions separate a credible transaction from a risky asset sale</a:t>
            </a:r>
            <a:endParaRPr lang="en-US" sz="4200" dirty="0"/>
          </a:p>
        </p:txBody>
      </p:sp>
      <p:sp>
        <p:nvSpPr>
          <p:cNvPr id="4" name="Shape 2"/>
          <p:cNvSpPr/>
          <p:nvPr/>
        </p:nvSpPr>
        <p:spPr>
          <a:xfrm>
            <a:off x="304792" y="1840905"/>
            <a:ext cx="2194565" cy="38100"/>
          </a:xfrm>
          <a:prstGeom prst="rect">
            <a:avLst/>
          </a:prstGeom>
          <a:solidFill>
            <a:srgbClr val="002149"/>
          </a:solidFill>
          <a:ln/>
        </p:spPr>
      </p:sp>
      <p:sp>
        <p:nvSpPr>
          <p:cNvPr id="5" name="Text 3"/>
          <p:cNvSpPr/>
          <p:nvPr/>
        </p:nvSpPr>
        <p:spPr>
          <a:xfrm>
            <a:off x="457189" y="2082205"/>
            <a:ext cx="2499357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01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57189" y="2331442"/>
            <a:ext cx="1889772" cy="24137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Transparent process</a:t>
            </a:r>
            <a:endParaRPr lang="en-US" sz="18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Independent valuation, competitive bidding, public criteria, and disclosure.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651654" y="1840905"/>
            <a:ext cx="2194565" cy="38100"/>
          </a:xfrm>
          <a:prstGeom prst="rect">
            <a:avLst/>
          </a:prstGeom>
          <a:solidFill>
            <a:srgbClr val="002149"/>
          </a:solidFill>
          <a:ln/>
        </p:spPr>
      </p:sp>
      <p:sp>
        <p:nvSpPr>
          <p:cNvPr id="8" name="Text 6"/>
          <p:cNvSpPr/>
          <p:nvPr/>
        </p:nvSpPr>
        <p:spPr>
          <a:xfrm>
            <a:off x="2804050" y="2082205"/>
            <a:ext cx="2499357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02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2804050" y="2331442"/>
            <a:ext cx="1889772" cy="24137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Strong regulation</a:t>
            </a:r>
            <a:endParaRPr lang="en-US" sz="18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Prices, service standards, competition, and consumer protection enforced.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998516" y="1840905"/>
            <a:ext cx="2194565" cy="38100"/>
          </a:xfrm>
          <a:prstGeom prst="rect">
            <a:avLst/>
          </a:prstGeom>
          <a:solidFill>
            <a:srgbClr val="002149"/>
          </a:solidFill>
          <a:ln/>
        </p:spPr>
      </p:sp>
      <p:sp>
        <p:nvSpPr>
          <p:cNvPr id="11" name="Text 9"/>
          <p:cNvSpPr/>
          <p:nvPr/>
        </p:nvSpPr>
        <p:spPr>
          <a:xfrm>
            <a:off x="5150912" y="2082205"/>
            <a:ext cx="2499357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03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150912" y="2331442"/>
            <a:ext cx="1889772" cy="24137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Governance reform</a:t>
            </a:r>
            <a:endParaRPr lang="en-US" sz="18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Better boards, reporting, controls, procurement, and accountability.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345377" y="1840905"/>
            <a:ext cx="2194565" cy="38100"/>
          </a:xfrm>
          <a:prstGeom prst="rect">
            <a:avLst/>
          </a:prstGeom>
          <a:solidFill>
            <a:srgbClr val="002149"/>
          </a:solidFill>
          <a:ln/>
        </p:spPr>
      </p:sp>
      <p:sp>
        <p:nvSpPr>
          <p:cNvPr id="14" name="Text 12"/>
          <p:cNvSpPr/>
          <p:nvPr/>
        </p:nvSpPr>
        <p:spPr>
          <a:xfrm>
            <a:off x="7497773" y="2082205"/>
            <a:ext cx="2499357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04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497773" y="2331442"/>
            <a:ext cx="1889772" cy="24137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Social safeguards</a:t>
            </a:r>
            <a:endParaRPr lang="en-US" sz="18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Compensation, retraining, pension security, and targeted support.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692239" y="1840905"/>
            <a:ext cx="2194565" cy="38100"/>
          </a:xfrm>
          <a:prstGeom prst="rect">
            <a:avLst/>
          </a:prstGeom>
          <a:solidFill>
            <a:srgbClr val="002149"/>
          </a:solidFill>
          <a:ln/>
        </p:spPr>
      </p:sp>
      <p:sp>
        <p:nvSpPr>
          <p:cNvPr id="17" name="Text 15"/>
          <p:cNvSpPr/>
          <p:nvPr/>
        </p:nvSpPr>
        <p:spPr>
          <a:xfrm>
            <a:off x="9844635" y="2082205"/>
            <a:ext cx="2347060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05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9844635" y="2331442"/>
            <a:ext cx="1889772" cy="30172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Performance discipline</a:t>
            </a:r>
            <a:endParaRPr lang="en-US" sz="18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Track productivity, quality, investment, employment, competition, subsidies, and sustainability.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304792" y="5709047"/>
            <a:ext cx="11582110" cy="31651"/>
          </a:xfrm>
          <a:prstGeom prst="roundRect">
            <a:avLst>
              <a:gd name="adj" fmla="val 49998"/>
            </a:avLst>
          </a:prstGeom>
          <a:solidFill>
            <a:srgbClr val="D5DAE1"/>
          </a:solidFill>
          <a:ln/>
        </p:spPr>
      </p:sp>
      <p:sp>
        <p:nvSpPr>
          <p:cNvPr id="20" name="Text 18"/>
          <p:cNvSpPr/>
          <p:nvPr/>
        </p:nvSpPr>
        <p:spPr>
          <a:xfrm>
            <a:off x="304792" y="5897959"/>
            <a:ext cx="11886903" cy="173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5D697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Source: uploaded paper.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792" y="304800"/>
            <a:ext cx="11886903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POLICY SHIFT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304792" y="531813"/>
            <a:ext cx="11582110" cy="1194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200" b="1" kern="0" spc="-42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Pakistan’s policy should move from selling assets to managing outcomes</a:t>
            </a:r>
            <a:endParaRPr lang="en-US" sz="4200" dirty="0"/>
          </a:p>
        </p:txBody>
      </p:sp>
      <p:sp>
        <p:nvSpPr>
          <p:cNvPr id="4" name="Shape 2"/>
          <p:cNvSpPr/>
          <p:nvPr/>
        </p:nvSpPr>
        <p:spPr>
          <a:xfrm>
            <a:off x="304792" y="1967905"/>
            <a:ext cx="403513" cy="482600"/>
          </a:xfrm>
          <a:prstGeom prst="roundRect">
            <a:avLst>
              <a:gd name="adj" fmla="val 16995"/>
            </a:avLst>
          </a:prstGeom>
          <a:solidFill>
            <a:srgbClr val="002149"/>
          </a:solidFill>
          <a:ln w="12700">
            <a:solidFill>
              <a:srgbClr val="D8D4D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31789" y="2037755"/>
            <a:ext cx="759104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1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60701" y="2120305"/>
            <a:ext cx="11026202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Select</a:t>
            </a:r>
            <a:r>
              <a:rPr lang="en-US" sz="16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· Assess each enterprise by strategic importance, financial condition, and market structure before choosing a reform path.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04792" y="2910681"/>
            <a:ext cx="477230" cy="482600"/>
          </a:xfrm>
          <a:prstGeom prst="roundRect">
            <a:avLst>
              <a:gd name="adj" fmla="val 14370"/>
            </a:avLst>
          </a:prstGeom>
          <a:solidFill>
            <a:srgbClr val="002149"/>
          </a:solidFill>
          <a:ln w="12700">
            <a:solidFill>
              <a:srgbClr val="D8D4D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1789" y="2980531"/>
            <a:ext cx="832821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2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934419" y="3063081"/>
            <a:ext cx="10952484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Prepare</a:t>
            </a:r>
            <a:r>
              <a:rPr lang="en-US" sz="16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· Resolve liabilities, pensions, legal disputes, asset ownership, and governance weaknesses before transfer.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04792" y="3853458"/>
            <a:ext cx="472468" cy="482600"/>
          </a:xfrm>
          <a:prstGeom prst="roundRect">
            <a:avLst>
              <a:gd name="adj" fmla="val 14515"/>
            </a:avLst>
          </a:prstGeom>
          <a:solidFill>
            <a:srgbClr val="002149"/>
          </a:solidFill>
          <a:ln w="12700">
            <a:solidFill>
              <a:srgbClr val="D8D4D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1789" y="3923308"/>
            <a:ext cx="82805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3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929656" y="4005858"/>
            <a:ext cx="10957246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Protect</a:t>
            </a:r>
            <a:r>
              <a:rPr lang="en-US" sz="16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· Strengthen competition and regulators, disclose transaction details, and make worker transition support part of the deal.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04792" y="4796234"/>
            <a:ext cx="481695" cy="482600"/>
          </a:xfrm>
          <a:prstGeom prst="roundRect">
            <a:avLst>
              <a:gd name="adj" fmla="val 14237"/>
            </a:avLst>
          </a:prstGeom>
          <a:solidFill>
            <a:srgbClr val="002149"/>
          </a:solidFill>
          <a:ln w="12700">
            <a:solidFill>
              <a:srgbClr val="D8D4D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1789" y="4866084"/>
            <a:ext cx="837286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4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938884" y="4948634"/>
            <a:ext cx="10948019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Use alternatives</a:t>
            </a:r>
            <a:r>
              <a:rPr lang="en-US" sz="16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· Deploy PPPs, concessions, management contracts, or joint ventures where full privatization is unsuitable.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04792" y="5739011"/>
            <a:ext cx="458082" cy="482600"/>
          </a:xfrm>
          <a:prstGeom prst="roundRect">
            <a:avLst>
              <a:gd name="adj" fmla="val 14971"/>
            </a:avLst>
          </a:prstGeom>
          <a:solidFill>
            <a:srgbClr val="002149"/>
          </a:solidFill>
          <a:ln w="12700">
            <a:solidFill>
              <a:srgbClr val="D8D4D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1789" y="5808861"/>
            <a:ext cx="81367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5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915270" y="5891411"/>
            <a:ext cx="10971633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43954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Review</a:t>
            </a:r>
            <a:r>
              <a:rPr lang="en-US" sz="16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· Run independent post-privatization evaluations rather than judging success by sale revenue alone.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04792" y="2777331"/>
            <a:ext cx="11582110" cy="12700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20" name="Shape 18"/>
          <p:cNvSpPr/>
          <p:nvPr/>
        </p:nvSpPr>
        <p:spPr>
          <a:xfrm>
            <a:off x="304792" y="3720108"/>
            <a:ext cx="11582110" cy="12700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21" name="Shape 19"/>
          <p:cNvSpPr/>
          <p:nvPr/>
        </p:nvSpPr>
        <p:spPr>
          <a:xfrm>
            <a:off x="304792" y="4662884"/>
            <a:ext cx="11582110" cy="12700"/>
          </a:xfrm>
          <a:prstGeom prst="rect">
            <a:avLst/>
          </a:prstGeom>
          <a:solidFill>
            <a:srgbClr val="D5DAE1"/>
          </a:solidFill>
          <a:ln/>
        </p:spPr>
      </p:sp>
      <p:sp>
        <p:nvSpPr>
          <p:cNvPr id="22" name="Shape 20"/>
          <p:cNvSpPr/>
          <p:nvPr/>
        </p:nvSpPr>
        <p:spPr>
          <a:xfrm>
            <a:off x="304792" y="5605661"/>
            <a:ext cx="11582110" cy="12700"/>
          </a:xfrm>
          <a:prstGeom prst="rect">
            <a:avLst/>
          </a:prstGeom>
          <a:solidFill>
            <a:srgbClr val="D5DAE1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04792" y="304800"/>
            <a:ext cx="11886903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THE TEST OF SUCCESS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304792" y="531813"/>
            <a:ext cx="11582110" cy="1194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3000"/>
              </a:lnSpc>
              <a:buNone/>
            </a:pPr>
            <a:r>
              <a:rPr lang="en-US" sz="4200" b="1" kern="0" spc="-42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Success should be measured by public value, not transaction speed</a:t>
            </a:r>
            <a:endParaRPr lang="en-US" sz="4200" dirty="0"/>
          </a:p>
        </p:txBody>
      </p:sp>
      <p:sp>
        <p:nvSpPr>
          <p:cNvPr id="4" name="Shape 2"/>
          <p:cNvSpPr/>
          <p:nvPr/>
        </p:nvSpPr>
        <p:spPr>
          <a:xfrm>
            <a:off x="304792" y="1840905"/>
            <a:ext cx="2194565" cy="3371155"/>
          </a:xfrm>
          <a:prstGeom prst="roundRect">
            <a:avLst>
              <a:gd name="adj" fmla="val 521"/>
            </a:avLst>
          </a:prstGeom>
          <a:noFill/>
          <a:ln w="25399">
            <a:solidFill>
              <a:srgbClr val="D8D4D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82588" y="2044105"/>
            <a:ext cx="2448558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EFFICIENCY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82588" y="2293342"/>
            <a:ext cx="1838974" cy="211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Higher productivity, better resource allocation, stronger financial sustainability.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2651654" y="1840905"/>
            <a:ext cx="2194565" cy="3371155"/>
          </a:xfrm>
          <a:prstGeom prst="roundRect">
            <a:avLst>
              <a:gd name="adj" fmla="val 521"/>
            </a:avLst>
          </a:prstGeom>
          <a:noFill/>
          <a:ln w="25399">
            <a:solidFill>
              <a:srgbClr val="D8D4D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829450" y="2044105"/>
            <a:ext cx="2448558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SERVICE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2829450" y="2293342"/>
            <a:ext cx="1838974" cy="18103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Reliability, quality, customer satisfaction, and wider access.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998516" y="1840905"/>
            <a:ext cx="2194565" cy="3371155"/>
          </a:xfrm>
          <a:prstGeom prst="roundRect">
            <a:avLst>
              <a:gd name="adj" fmla="val 521"/>
            </a:avLst>
          </a:prstGeom>
          <a:noFill/>
          <a:ln w="25399">
            <a:solidFill>
              <a:srgbClr val="D8D4D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76311" y="2044105"/>
            <a:ext cx="2448558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MARKET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176311" y="2293342"/>
            <a:ext cx="1838974" cy="24137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Real competition, fair pricing, innovation, and no unchecked private monopoly.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7345377" y="1840905"/>
            <a:ext cx="2194565" cy="3371155"/>
          </a:xfrm>
          <a:prstGeom prst="roundRect">
            <a:avLst>
              <a:gd name="adj" fmla="val 521"/>
            </a:avLst>
          </a:prstGeom>
          <a:noFill/>
          <a:ln w="25399">
            <a:solidFill>
              <a:srgbClr val="D8D4D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523173" y="2044105"/>
            <a:ext cx="2448558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SOCIETY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523173" y="2293342"/>
            <a:ext cx="1838974" cy="27155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Employment outcomes, worker protections, consumer safeguards, and support for vulnerable groups.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692239" y="1840905"/>
            <a:ext cx="2194565" cy="3371155"/>
          </a:xfrm>
          <a:prstGeom prst="roundRect">
            <a:avLst>
              <a:gd name="adj" fmla="val 521"/>
            </a:avLst>
          </a:prstGeom>
          <a:noFill/>
          <a:ln w="25399">
            <a:solidFill>
              <a:srgbClr val="D8D4D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870034" y="2044105"/>
            <a:ext cx="2321661" cy="182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11" dirty="0">
                <a:solidFill>
                  <a:srgbClr val="192E52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STATE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9870034" y="2293342"/>
            <a:ext cx="1838974" cy="27155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dirty="0">
                <a:solidFill>
                  <a:srgbClr val="243954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Lower subsidies, stronger tax contributions, transparent governance, and durable institutional capacity.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304792" y="5313660"/>
            <a:ext cx="11582110" cy="1009848"/>
          </a:xfrm>
          <a:prstGeom prst="rect">
            <a:avLst/>
          </a:prstGeom>
          <a:solidFill>
            <a:srgbClr val="002149"/>
          </a:solidFill>
          <a:ln/>
        </p:spPr>
      </p:sp>
      <p:sp>
        <p:nvSpPr>
          <p:cNvPr id="20" name="Text 18"/>
          <p:cNvSpPr/>
          <p:nvPr/>
        </p:nvSpPr>
        <p:spPr>
          <a:xfrm>
            <a:off x="533387" y="5516860"/>
            <a:ext cx="11124922" cy="6034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Private ownership can improve efficiency—but only when reform protects competition, people, and the public interest.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304792" y="6425109"/>
            <a:ext cx="11886903" cy="173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5D6978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Source: uploaded paper.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1052</Words>
  <Application>Microsoft Office PowerPoint</Application>
  <PresentationFormat>Widescreen</PresentationFormat>
  <Paragraphs>150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Libre Baskerville Bold</vt:lpstr>
      <vt:lpstr>Libre Baskerville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bd dc</cp:lastModifiedBy>
  <cp:revision>3</cp:revision>
  <dcterms:created xsi:type="dcterms:W3CDTF">2026-09-14T07:45:15Z</dcterms:created>
  <dcterms:modified xsi:type="dcterms:W3CDTF">2026-09-14T09:13:15Z</dcterms:modified>
</cp:coreProperties>
</file>