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869680" y="0"/>
            <a:ext cx="3319272" cy="1828800"/>
          </a:xfrm>
          <a:prstGeom prst="rect">
            <a:avLst/>
          </a:prstGeom>
          <a:solidFill>
            <a:srgbClr val="1437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9875520" y="1828800"/>
            <a:ext cx="2313432" cy="19202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38160" y="3657600"/>
            <a:ext cx="4050791" cy="3200400"/>
          </a:xfrm>
          <a:prstGeom prst="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995160" y="4937760"/>
            <a:ext cx="2011680" cy="1920240"/>
          </a:xfrm>
          <a:prstGeom prst="rect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914400"/>
            <a:ext cx="7498079" cy="2194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3400" b="1">
                <a:solidFill>
                  <a:srgbClr val="FFFFFF"/>
                </a:solidFill>
                <a:latin typeface="Aptos Display"/>
              </a:rPr>
              <a:t>Socio-economic Factors
and Environmental Sustainability in Pakistan</a:t>
            </a:r>
          </a:p>
          <a:p>
            <a:pPr>
              <a:spcBef>
                <a:spcPts val="1600"/>
              </a:spcBef>
            </a:pPr>
            <a:r>
              <a:rPr sz="1700">
                <a:solidFill>
                  <a:srgbClr val="CDE0DA"/>
                </a:solidFill>
                <a:latin typeface="Aptos"/>
              </a:rPr>
              <a:t>Policy-oriented research presentation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9808" y="3657600"/>
            <a:ext cx="6217920" cy="1371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100" b="1">
                <a:solidFill>
                  <a:srgbClr val="CFA043"/>
                </a:solidFill>
                <a:latin typeface="Aptos"/>
              </a:rPr>
              <a:t>Core proposition</a:t>
            </a:r>
          </a:p>
          <a:p>
            <a:r>
              <a:rPr sz="1600">
                <a:solidFill>
                  <a:srgbClr val="FFFFFF"/>
                </a:solidFill>
                <a:latin typeface="Aptos"/>
              </a:rPr>
              <a:t>Pakistan cannot achieve durable economic and social progress without climate resilience, efficient resource use and stronger environmental governance.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49808" y="6080760"/>
            <a:ext cx="6400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4C8C4"/>
                </a:solidFill>
                <a:latin typeface="Aptos"/>
              </a:rPr>
              <a:t>Based on the research paper and official evidence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Executive Summary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932688"/>
            <a:ext cx="2011680" cy="310896"/>
          </a:xfrm>
          <a:prstGeom prst="roundRect">
            <a:avLst/>
          </a:prstGeom>
          <a:solidFill>
            <a:srgbClr val="E2EF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49808" y="969264"/>
            <a:ext cx="1828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50" b="1">
                <a:solidFill>
                  <a:srgbClr val="2A785B"/>
                </a:solidFill>
                <a:latin typeface="Aptos"/>
              </a:rPr>
              <a:t>THE CENTRAL FINDING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371600"/>
            <a:ext cx="672084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>
                <a:solidFill>
                  <a:srgbClr val="232D32"/>
                </a:solidFill>
                <a:latin typeface="Aptos"/>
              </a:defRPr>
            </a:pPr>
            <a:r>
              <a:t>• Environmental sustainability is now an economic and social policy issue—not a stand-alone conservation agenda.</a:t>
            </a:r>
          </a:p>
          <a:p>
            <a:pPr>
              <a:spcAft>
                <a:spcPts val="700"/>
              </a:spcAft>
              <a:defRPr sz="1500">
                <a:solidFill>
                  <a:srgbClr val="232D32"/>
                </a:solidFill>
                <a:latin typeface="Aptos"/>
              </a:defRPr>
            </a:pPr>
            <a:r>
              <a:t>• Population growth, poverty, weak infrastructure, urbanization, agriculture and energy pressures increase environmental stress.</a:t>
            </a:r>
          </a:p>
          <a:p>
            <a:pPr>
              <a:spcAft>
                <a:spcPts val="700"/>
              </a:spcAft>
              <a:defRPr sz="1500">
                <a:solidFill>
                  <a:srgbClr val="232D32"/>
                </a:solidFill>
                <a:latin typeface="Aptos"/>
              </a:defRPr>
            </a:pPr>
            <a:r>
              <a:t>• Climate shocks then feed back into poverty, food security, employment, health and public finances.</a:t>
            </a:r>
          </a:p>
          <a:p>
            <a:pPr>
              <a:spcAft>
                <a:spcPts val="700"/>
              </a:spcAft>
              <a:defRPr sz="1500">
                <a:solidFill>
                  <a:srgbClr val="232D32"/>
                </a:solidFill>
                <a:latin typeface="Aptos"/>
              </a:defRPr>
            </a:pPr>
            <a:r>
              <a:t>• The 2022 floods show the scale of this feedback: 33 million people affected and more than US$30 billion in damages and losses.</a:t>
            </a:r>
          </a:p>
          <a:p>
            <a:pPr>
              <a:spcAft>
                <a:spcPts val="700"/>
              </a:spcAft>
              <a:defRPr sz="1500">
                <a:solidFill>
                  <a:srgbClr val="232D32"/>
                </a:solidFill>
                <a:latin typeface="Aptos"/>
              </a:defRPr>
            </a:pPr>
            <a:r>
              <a:t>• Priority response: climate-smart agriculture, resilient cities, clean energy, water governance, human capital and stronger institutions.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18120" y="1097280"/>
            <a:ext cx="3520440" cy="12801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7818120" y="1097280"/>
            <a:ext cx="64008" cy="128016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001000" y="1216152"/>
            <a:ext cx="324612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POPULATION • 2025</a:t>
            </a:r>
          </a:p>
          <a:p>
            <a:r>
              <a:rPr sz="2700" b="1">
                <a:solidFill>
                  <a:srgbClr val="0F2337"/>
                </a:solidFill>
                <a:latin typeface="Aptos Display"/>
              </a:rPr>
              <a:t>252.09M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2.07% annual growth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818120" y="2578608"/>
            <a:ext cx="3520440" cy="12801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818120" y="2578608"/>
            <a:ext cx="64008" cy="1280160"/>
          </a:xfrm>
          <a:prstGeom prst="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001000" y="2697479"/>
            <a:ext cx="324612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LABOUR FORCE • 2024–25</a:t>
            </a:r>
          </a:p>
          <a:p>
            <a:r>
              <a:rPr sz="2700" b="1">
                <a:solidFill>
                  <a:srgbClr val="0F2337"/>
                </a:solidFill>
                <a:latin typeface="Aptos Display"/>
              </a:rPr>
              <a:t>83.14M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77.2M employed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818120" y="4059936"/>
            <a:ext cx="3520440" cy="12801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7818120" y="4059936"/>
            <a:ext cx="64008" cy="1280160"/>
          </a:xfrm>
          <a:prstGeom prst="rect">
            <a:avLst/>
          </a:prstGeom>
          <a:solidFill>
            <a:srgbClr val="B04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001000" y="4178808"/>
            <a:ext cx="324612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CLIMATE RISK</a:t>
            </a:r>
          </a:p>
          <a:p>
            <a:r>
              <a:rPr sz="2300" b="1">
                <a:solidFill>
                  <a:srgbClr val="0F2337"/>
                </a:solidFill>
                <a:latin typeface="Aptos Display"/>
              </a:rPr>
              <a:t>18–20%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projected GDP reduction by 2050 from combined risks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Sources: Pakistan Economic Survey 2025–26; World Bank Pakistan CCDR.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Pakistan’s Sustainability Challenge: A Two-way Relationship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417320"/>
            <a:ext cx="2788920" cy="1143000"/>
          </a:xfrm>
          <a:prstGeom prst="round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95528" y="1673352"/>
            <a:ext cx="256032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600" b="1">
                <a:solidFill>
                  <a:srgbClr val="FFFFFF"/>
                </a:solidFill>
                <a:latin typeface="Aptos Display"/>
              </a:rPr>
              <a:t>SOCIO-ECONOMIC
PRESSURES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51960" y="1417320"/>
            <a:ext cx="2788920" cy="1143000"/>
          </a:xfrm>
          <a:prstGeom prst="round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361688" y="1673352"/>
            <a:ext cx="256032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600" b="1">
                <a:solidFill>
                  <a:srgbClr val="FFFFFF"/>
                </a:solidFill>
                <a:latin typeface="Aptos Display"/>
              </a:rPr>
              <a:t>ENVIRONMENTAL
STRESS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18120" y="1417320"/>
            <a:ext cx="2788920" cy="1143000"/>
          </a:xfrm>
          <a:prstGeom prst="roundRect">
            <a:avLst/>
          </a:prstGeom>
          <a:solidFill>
            <a:srgbClr val="B04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927848" y="1673352"/>
            <a:ext cx="256032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600" b="1">
                <a:solidFill>
                  <a:srgbClr val="FFFFFF"/>
                </a:solidFill>
                <a:latin typeface="Aptos Display"/>
              </a:rPr>
              <a:t>DEVELOPMENT
LOSSES</a:t>
            </a:r>
          </a:p>
        </p:txBody>
      </p:sp>
      <p:sp>
        <p:nvSpPr>
          <p:cNvPr id="12" name="Chevron 11"/>
          <p:cNvSpPr/>
          <p:nvPr/>
        </p:nvSpPr>
        <p:spPr>
          <a:xfrm>
            <a:off x="3493008" y="1709928"/>
            <a:ext cx="502920" cy="548640"/>
          </a:xfrm>
          <a:prstGeom prst="chevron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Chevron 12"/>
          <p:cNvSpPr/>
          <p:nvPr/>
        </p:nvSpPr>
        <p:spPr>
          <a:xfrm>
            <a:off x="7059168" y="1709928"/>
            <a:ext cx="502920" cy="548640"/>
          </a:xfrm>
          <a:prstGeom prst="chevron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77240" y="3063240"/>
            <a:ext cx="10515600" cy="2560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>
                <a:solidFill>
                  <a:srgbClr val="232D32"/>
                </a:solidFill>
                <a:latin typeface="Aptos"/>
              </a:defRPr>
            </a:pPr>
            <a:r>
              <a:t>• Population growth &amp; urban expansion → higher demand for water, energy, land, transport and housing.</a:t>
            </a:r>
          </a:p>
          <a:p>
            <a:pPr>
              <a:spcAft>
                <a:spcPts val="700"/>
              </a:spcAft>
              <a:defRPr sz="1700">
                <a:solidFill>
                  <a:srgbClr val="232D32"/>
                </a:solidFill>
                <a:latin typeface="Aptos"/>
              </a:defRPr>
            </a:pPr>
            <a:r>
              <a:t>• Poverty &amp; informality → lower capacity to invest in resilience and greater dependence on natural resources.</a:t>
            </a:r>
          </a:p>
          <a:p>
            <a:pPr>
              <a:spcAft>
                <a:spcPts val="700"/>
              </a:spcAft>
              <a:defRPr sz="1700">
                <a:solidFill>
                  <a:srgbClr val="232D32"/>
                </a:solidFill>
                <a:latin typeface="Aptos"/>
              </a:defRPr>
            </a:pPr>
            <a:r>
              <a:t>• Climate shocks &amp; pollution → crop losses, health costs, infrastructure damage, displacement and lost productivity.</a:t>
            </a:r>
          </a:p>
          <a:p>
            <a:pPr>
              <a:spcAft>
                <a:spcPts val="700"/>
              </a:spcAft>
              <a:defRPr sz="1700">
                <a:solidFill>
                  <a:srgbClr val="232D32"/>
                </a:solidFill>
                <a:latin typeface="Aptos"/>
              </a:defRPr>
            </a:pPr>
            <a:r>
              <a:t>• Policy objective: break the feedback loop through inclusive, resilient and low-carbon development.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Source: Research paper synthesis; World Bank Pakistan CCDR; UNDP Pakistan.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Population, Poverty and Employment: The Social Foundation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097280"/>
            <a:ext cx="32461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40080" y="1097280"/>
            <a:ext cx="64008" cy="141732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22959" y="1216152"/>
            <a:ext cx="297180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POPULATION</a:t>
            </a:r>
          </a:p>
          <a:p>
            <a:r>
              <a:rPr sz="2800" b="1">
                <a:solidFill>
                  <a:srgbClr val="0F2337"/>
                </a:solidFill>
                <a:latin typeface="Aptos Display"/>
              </a:rPr>
              <a:t>252.09M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Estimated population in 2025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114800" y="1097280"/>
            <a:ext cx="32461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114800" y="1097280"/>
            <a:ext cx="64008" cy="1417320"/>
          </a:xfrm>
          <a:prstGeom prst="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297680" y="1216152"/>
            <a:ext cx="297180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LABOUR FORCE</a:t>
            </a:r>
          </a:p>
          <a:p>
            <a:r>
              <a:rPr sz="2800" b="1">
                <a:solidFill>
                  <a:srgbClr val="0F2337"/>
                </a:solidFill>
                <a:latin typeface="Aptos Display"/>
              </a:rPr>
              <a:t>83.14M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77.2M employed; 5.90M unemployed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89520" y="1097280"/>
            <a:ext cx="32461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589520" y="1097280"/>
            <a:ext cx="64008" cy="1417320"/>
          </a:xfrm>
          <a:prstGeom prst="rect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772400" y="1216152"/>
            <a:ext cx="297180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GROWTH RATE</a:t>
            </a:r>
          </a:p>
          <a:p>
            <a:r>
              <a:rPr sz="2800" b="1">
                <a:solidFill>
                  <a:srgbClr val="0F2337"/>
                </a:solidFill>
                <a:latin typeface="Aptos Display"/>
              </a:rPr>
              <a:t>2.07%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Annual population growth in 2025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2880360"/>
            <a:ext cx="1508760" cy="310896"/>
          </a:xfrm>
          <a:prstGeom prst="roundRect">
            <a:avLst/>
          </a:prstGeom>
          <a:solidFill>
            <a:srgbClr val="E2EF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95528" y="2916936"/>
            <a:ext cx="13258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50" b="1">
                <a:solidFill>
                  <a:srgbClr val="2A785B"/>
                </a:solidFill>
                <a:latin typeface="Aptos"/>
              </a:rPr>
              <a:t>WHY IT MATTERS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3232" y="3337560"/>
            <a:ext cx="10652760" cy="2423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600">
                <a:solidFill>
                  <a:srgbClr val="232D32"/>
                </a:solidFill>
                <a:latin typeface="Aptos"/>
              </a:defRPr>
            </a:pPr>
            <a:r>
              <a:t>• A large and young population can be an economic asset if supported by education, skills and productive employment.</a:t>
            </a:r>
          </a:p>
          <a:p>
            <a:pPr>
              <a:spcAft>
                <a:spcPts val="700"/>
              </a:spcAft>
              <a:defRPr sz="1600">
                <a:solidFill>
                  <a:srgbClr val="232D32"/>
                </a:solidFill>
                <a:latin typeface="Aptos"/>
              </a:defRPr>
            </a:pPr>
            <a:r>
              <a:t>• Without adequate services and infrastructure, demographic growth increases pressure on land, water, housing, transport and waste systems.</a:t>
            </a:r>
          </a:p>
          <a:p>
            <a:pPr>
              <a:spcAft>
                <a:spcPts val="700"/>
              </a:spcAft>
              <a:defRPr sz="1600">
                <a:solidFill>
                  <a:srgbClr val="232D32"/>
                </a:solidFill>
                <a:latin typeface="Aptos"/>
              </a:defRPr>
            </a:pPr>
            <a:r>
              <a:t>• Poverty reduces households’ ability to invest in cleaner energy, resilient housing and climate adaptation.</a:t>
            </a:r>
          </a:p>
          <a:p>
            <a:pPr>
              <a:spcAft>
                <a:spcPts val="700"/>
              </a:spcAft>
              <a:defRPr sz="1600">
                <a:solidFill>
                  <a:srgbClr val="232D32"/>
                </a:solidFill>
                <a:latin typeface="Aptos"/>
              </a:defRPr>
            </a:pPr>
            <a:r>
              <a:t>• Green jobs can connect environmental action with employment—renewables, recycling, sustainable construction, water management and climate-smart agriculture.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Source: Government of Pakistan, Pakistan Economic Survey 2025–26.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Climate Shocks Turn Environmental Risk into Poverty Risk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04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932688"/>
            <a:ext cx="2468880" cy="310896"/>
          </a:xfrm>
          <a:prstGeom prst="roundRect">
            <a:avLst/>
          </a:prstGeom>
          <a:solidFill>
            <a:srgbClr val="E2EF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49808" y="969264"/>
            <a:ext cx="228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50" b="1">
                <a:solidFill>
                  <a:srgbClr val="2A785B"/>
                </a:solidFill>
                <a:latin typeface="Aptos"/>
              </a:rPr>
              <a:t>2022 FLOODS — NATIONAL WARNING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1371600"/>
            <a:ext cx="25146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1371600"/>
            <a:ext cx="64008" cy="1325880"/>
          </a:xfrm>
          <a:prstGeom prst="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22959" y="1490472"/>
            <a:ext cx="2240280" cy="1143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PEOPLE AFFECTED</a:t>
            </a:r>
          </a:p>
          <a:p>
            <a:r>
              <a:rPr sz="2700" b="1">
                <a:solidFill>
                  <a:srgbClr val="0F2337"/>
                </a:solidFill>
                <a:latin typeface="Aptos Display"/>
              </a:rPr>
              <a:t>33M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Across Pakistan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83280" y="1371600"/>
            <a:ext cx="25146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3383280" y="1371600"/>
            <a:ext cx="64008" cy="1325880"/>
          </a:xfrm>
          <a:prstGeom prst="rect">
            <a:avLst/>
          </a:prstGeom>
          <a:solidFill>
            <a:srgbClr val="B04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3566160" y="1490472"/>
            <a:ext cx="2240280" cy="1143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DAMAGE + LOSSES</a:t>
            </a:r>
          </a:p>
          <a:p>
            <a:r>
              <a:rPr sz="2500" b="1">
                <a:solidFill>
                  <a:srgbClr val="0F2337"/>
                </a:solidFill>
                <a:latin typeface="Aptos Display"/>
              </a:rPr>
              <a:t>&gt;US$30B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Economic impact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26480" y="1371600"/>
            <a:ext cx="25146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126480" y="1371600"/>
            <a:ext cx="64008" cy="1325880"/>
          </a:xfrm>
          <a:prstGeom prst="rect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309360" y="1490472"/>
            <a:ext cx="2240280" cy="1143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ADDITIONAL POVERTY</a:t>
            </a:r>
          </a:p>
          <a:p>
            <a:r>
              <a:rPr sz="2100" b="1">
                <a:solidFill>
                  <a:srgbClr val="0F2337"/>
                </a:solidFill>
                <a:latin typeface="Aptos Display"/>
              </a:rPr>
              <a:t>8.4–9.1M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Potentially pushed below poverty line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869680" y="1371600"/>
            <a:ext cx="25146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869680" y="1371600"/>
            <a:ext cx="64008" cy="132588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052559" y="1490472"/>
            <a:ext cx="2240280" cy="1143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POVERTY RATE</a:t>
            </a:r>
          </a:p>
          <a:p>
            <a:r>
              <a:rPr sz="2400" b="1">
                <a:solidFill>
                  <a:srgbClr val="0F2337"/>
                </a:solidFill>
                <a:latin typeface="Aptos Display"/>
              </a:rPr>
              <a:t>+3.7–4.0pp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Estimated increase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1520" y="3154680"/>
            <a:ext cx="10561320" cy="233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650">
                <a:solidFill>
                  <a:srgbClr val="232D32"/>
                </a:solidFill>
                <a:latin typeface="Aptos"/>
              </a:defRPr>
            </a:pPr>
            <a:r>
              <a:t>• Housing, agriculture/livestock and transport/communications were among the hardest-hit sectors.</a:t>
            </a:r>
          </a:p>
          <a:p>
            <a:pPr>
              <a:spcAft>
                <a:spcPts val="700"/>
              </a:spcAft>
              <a:defRPr sz="1650">
                <a:solidFill>
                  <a:srgbClr val="232D32"/>
                </a:solidFill>
                <a:latin typeface="Aptos"/>
              </a:defRPr>
            </a:pPr>
            <a:r>
              <a:t>• Poor and vulnerable districts faced the greatest livelihood and human-capital losses.</a:t>
            </a:r>
          </a:p>
          <a:p>
            <a:pPr>
              <a:spcAft>
                <a:spcPts val="700"/>
              </a:spcAft>
              <a:defRPr sz="1650">
                <a:solidFill>
                  <a:srgbClr val="232D32"/>
                </a:solidFill>
                <a:latin typeface="Aptos"/>
              </a:defRPr>
            </a:pPr>
            <a:r>
              <a:t>• Disasters can reverse development by destroying assets, raising food prices, interrupting schooling and reducing incomes.</a:t>
            </a:r>
          </a:p>
          <a:p>
            <a:pPr>
              <a:spcAft>
                <a:spcPts val="700"/>
              </a:spcAft>
              <a:defRPr sz="1650">
                <a:solidFill>
                  <a:srgbClr val="232D32"/>
                </a:solidFill>
                <a:latin typeface="Aptos"/>
              </a:defRPr>
            </a:pPr>
            <a:r>
              <a:t>• Climate adaptation is therefore a poverty-reduction investment—not only an environmental expenditure.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Source: World Bank Pakistan Floods 2022 PDNA and Pakistan CCDR.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Agriculture and Water: The Core of Rural Sustainability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05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8368" y="141732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58368" y="1417320"/>
            <a:ext cx="3246120" cy="109728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59536" y="1719072"/>
            <a:ext cx="2788920" cy="1691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700" b="1">
                <a:solidFill>
                  <a:srgbClr val="0F2337"/>
                </a:solidFill>
                <a:latin typeface="Aptos Display"/>
              </a:rPr>
              <a:t>AGRICULTURE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Water-intensive production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Land degradation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Heat &amp; rainfall shocks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Input inefficiency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361688" y="141732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361688" y="1417320"/>
            <a:ext cx="3246120" cy="109728"/>
          </a:xfrm>
          <a:prstGeom prst="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562855" y="1719072"/>
            <a:ext cx="2788920" cy="1691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700" b="1">
                <a:solidFill>
                  <a:srgbClr val="0F2337"/>
                </a:solidFill>
                <a:latin typeface="Aptos Display"/>
              </a:rPr>
              <a:t>WATER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Groundwater depletion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Inefficient irrigation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Pollution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Flood–drought volatility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65008" y="141732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065008" y="1417320"/>
            <a:ext cx="3246120" cy="109728"/>
          </a:xfrm>
          <a:prstGeom prst="rect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266176" y="1719072"/>
            <a:ext cx="2788920" cy="1691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700" b="1">
                <a:solidFill>
                  <a:srgbClr val="0F2337"/>
                </a:solidFill>
                <a:latin typeface="Aptos Display"/>
              </a:rPr>
              <a:t>LIVELIHOODS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Rural incomes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Food security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Livestock</a:t>
            </a:r>
          </a:p>
          <a:p>
            <a:pPr>
              <a:spcAft>
                <a:spcPts val="300"/>
              </a:spcAft>
              <a:defRPr sz="1250">
                <a:solidFill>
                  <a:srgbClr val="232D32"/>
                </a:solidFill>
                <a:latin typeface="Aptos"/>
              </a:defRPr>
            </a:pPr>
            <a:r>
              <a:t>• Women’s economic activity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14400" y="4114800"/>
            <a:ext cx="4800600" cy="11887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914400" y="4114800"/>
            <a:ext cx="64008" cy="1188720"/>
          </a:xfrm>
          <a:prstGeom prst="rect">
            <a:avLst/>
          </a:prstGeom>
          <a:solidFill>
            <a:srgbClr val="B04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97280" y="4233672"/>
            <a:ext cx="452628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WORLD BANK PROJECTION</a:t>
            </a:r>
          </a:p>
          <a:p>
            <a:r>
              <a:rPr sz="2500" b="1">
                <a:solidFill>
                  <a:srgbClr val="0F2337"/>
                </a:solidFill>
                <a:latin typeface="Aptos Display"/>
              </a:rPr>
              <a:t>−50%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Potential decline in agricultural yields by 2050 without transformative action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80760" y="4160520"/>
            <a:ext cx="4937760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450">
                <a:solidFill>
                  <a:srgbClr val="232D32"/>
                </a:solidFill>
                <a:latin typeface="Aptos"/>
              </a:defRPr>
            </a:pPr>
            <a:r>
              <a:t>• Climate-smart and regenerative agriculture.</a:t>
            </a:r>
          </a:p>
          <a:p>
            <a:pPr>
              <a:spcAft>
                <a:spcPts val="700"/>
              </a:spcAft>
              <a:defRPr sz="1450">
                <a:solidFill>
                  <a:srgbClr val="232D32"/>
                </a:solidFill>
                <a:latin typeface="Aptos"/>
              </a:defRPr>
            </a:pPr>
            <a:r>
              <a:t>• Modern irrigation and groundwater regulation.</a:t>
            </a:r>
          </a:p>
          <a:p>
            <a:pPr>
              <a:spcAft>
                <a:spcPts val="700"/>
              </a:spcAft>
              <a:defRPr sz="1450">
                <a:solidFill>
                  <a:srgbClr val="232D32"/>
                </a:solidFill>
                <a:latin typeface="Aptos"/>
              </a:defRPr>
            </a:pPr>
            <a:r>
              <a:t>• Research, extension, resilient crops and ecosystem restoration.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Source: World Bank Pakistan CCDR (2022); research paper synthesis.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Urbanization, Air Pollution and Livability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06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097280"/>
            <a:ext cx="36576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85800" y="1097280"/>
            <a:ext cx="64008" cy="1417320"/>
          </a:xfrm>
          <a:prstGeom prst="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68680" y="1216152"/>
            <a:ext cx="338328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URBAN POPULATION</a:t>
            </a:r>
          </a:p>
          <a:p>
            <a:r>
              <a:rPr sz="2800" b="1">
                <a:solidFill>
                  <a:srgbClr val="0F2337"/>
                </a:solidFill>
                <a:latin typeface="Aptos Display"/>
              </a:rPr>
              <a:t>37% → 60%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World Bank projection: 2020 to 2050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526280" y="1097280"/>
            <a:ext cx="310896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526280" y="1097280"/>
            <a:ext cx="64008" cy="1417320"/>
          </a:xfrm>
          <a:prstGeom prst="rect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709160" y="1216152"/>
            <a:ext cx="283464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2024 WEATHER SIGNAL</a:t>
            </a:r>
          </a:p>
          <a:p>
            <a:r>
              <a:rPr sz="2500" b="1">
                <a:solidFill>
                  <a:srgbClr val="0F2337"/>
                </a:solidFill>
                <a:latin typeface="Aptos Display"/>
              </a:rPr>
              <a:t>9th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Warmest year in Pakistan’s 64-year record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818120" y="1097280"/>
            <a:ext cx="36576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818120" y="1097280"/>
            <a:ext cx="64008" cy="141732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001000" y="1216152"/>
            <a:ext cx="338328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2024 RAINFALL</a:t>
            </a:r>
          </a:p>
          <a:p>
            <a:r>
              <a:rPr sz="2800" b="1">
                <a:solidFill>
                  <a:srgbClr val="0F2337"/>
                </a:solidFill>
                <a:latin typeface="Aptos Display"/>
              </a:rPr>
              <a:t>+31%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Above historical average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13232" y="2834640"/>
            <a:ext cx="2331720" cy="310896"/>
          </a:xfrm>
          <a:prstGeom prst="roundRect">
            <a:avLst/>
          </a:prstGeom>
          <a:solidFill>
            <a:srgbClr val="E2EF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2960" y="2871216"/>
            <a:ext cx="2148839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50" b="1">
                <a:solidFill>
                  <a:srgbClr val="2A785B"/>
                </a:solidFill>
                <a:latin typeface="Aptos"/>
              </a:rPr>
              <a:t>URBAN SUSTAINABILITY AGENDA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1520" y="3273552"/>
            <a:ext cx="5074920" cy="713232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731520" y="3273552"/>
            <a:ext cx="64008" cy="713232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14400" y="3392424"/>
            <a:ext cx="4800600" cy="530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LAND USE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Integrated planning; protect green/open spaces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17920" y="3273552"/>
            <a:ext cx="5074920" cy="713232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217920" y="3273552"/>
            <a:ext cx="64008" cy="713232"/>
          </a:xfrm>
          <a:prstGeom prst="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00800" y="3392424"/>
            <a:ext cx="4800600" cy="530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TRANSPORT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Mass transit; cleaner vehicles; avoid carbon lock-in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31520" y="4123944"/>
            <a:ext cx="5074920" cy="713232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731520" y="4123944"/>
            <a:ext cx="64008" cy="713232"/>
          </a:xfrm>
          <a:prstGeom prst="rect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14400" y="4242816"/>
            <a:ext cx="4800600" cy="530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MUNICIPAL SERVICES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Waste, drainage, water and sanitation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17920" y="4123944"/>
            <a:ext cx="5074920" cy="713232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217920" y="4123944"/>
            <a:ext cx="64008" cy="713232"/>
          </a:xfrm>
          <a:prstGeom prst="rect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400800" y="4242816"/>
            <a:ext cx="4800600" cy="530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AIR QUALITY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Industrial controls; transport emissions; clean energy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31520" y="4983480"/>
            <a:ext cx="5074920" cy="713232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731520" y="4983480"/>
            <a:ext cx="64008" cy="713232"/>
          </a:xfrm>
          <a:prstGeom prst="rect">
            <a:avLst/>
          </a:prstGeom>
          <a:solidFill>
            <a:srgbClr val="B04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914400" y="5102352"/>
            <a:ext cx="4800600" cy="530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CLIMATE RESILIENCE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Heat action, flood management, resilient housing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Sources: World Bank Pakistan CCDR; Pakistan Economic Survey 2024–25.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Energy Transition: From Fiscal Pressure to Green Growth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07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8368" y="932688"/>
            <a:ext cx="1417320" cy="310896"/>
          </a:xfrm>
          <a:prstGeom prst="roundRect">
            <a:avLst/>
          </a:prstGeom>
          <a:solidFill>
            <a:srgbClr val="E2EF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68096" y="969264"/>
            <a:ext cx="12344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50" b="1">
                <a:solidFill>
                  <a:srgbClr val="2A785B"/>
                </a:solidFill>
                <a:latin typeface="Aptos"/>
              </a:rPr>
              <a:t>THE CHALLENGE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371600"/>
            <a:ext cx="5074920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50">
                <a:solidFill>
                  <a:srgbClr val="232D32"/>
                </a:solidFill>
                <a:latin typeface="Aptos"/>
              </a:defRPr>
            </a:pPr>
            <a:r>
              <a:t>• Energy is essential for industrial growth, household welfare and employment.</a:t>
            </a:r>
          </a:p>
          <a:p>
            <a:pPr>
              <a:spcAft>
                <a:spcPts val="700"/>
              </a:spcAft>
              <a:defRPr sz="1550">
                <a:solidFill>
                  <a:srgbClr val="232D32"/>
                </a:solidFill>
                <a:latin typeface="Aptos"/>
              </a:defRPr>
            </a:pPr>
            <a:r>
              <a:t>• Fossil-fuel dependence increases emissions and can intensify fiscal and foreign-exchange pressures.</a:t>
            </a:r>
          </a:p>
          <a:p>
            <a:pPr>
              <a:spcAft>
                <a:spcPts val="700"/>
              </a:spcAft>
              <a:defRPr sz="1550">
                <a:solidFill>
                  <a:srgbClr val="232D32"/>
                </a:solidFill>
                <a:latin typeface="Aptos"/>
              </a:defRPr>
            </a:pPr>
            <a:r>
              <a:t>• Transmission/distribution losses and poorly targeted subsidies reduce system efficiency.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72200" y="932688"/>
            <a:ext cx="1600200" cy="310896"/>
          </a:xfrm>
          <a:prstGeom prst="roundRect">
            <a:avLst/>
          </a:prstGeom>
          <a:solidFill>
            <a:srgbClr val="E2EF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281928" y="969264"/>
            <a:ext cx="14173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50" b="1">
                <a:solidFill>
                  <a:srgbClr val="2A785B"/>
                </a:solidFill>
                <a:latin typeface="Aptos"/>
              </a:rPr>
              <a:t>THE OPPORTUNITY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72200" y="1371600"/>
            <a:ext cx="5074920" cy="64008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6309360" y="1472184"/>
            <a:ext cx="1097280" cy="411480"/>
          </a:xfrm>
          <a:prstGeom prst="round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382512" y="1545336"/>
            <a:ext cx="9601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19" b="1">
                <a:solidFill>
                  <a:srgbClr val="FFFFFF"/>
                </a:solidFill>
                <a:latin typeface="Aptos"/>
              </a:rPr>
              <a:t>SOLAR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89520" y="1517904"/>
            <a:ext cx="329184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0F2337"/>
                </a:solidFill>
                <a:latin typeface="Aptos"/>
              </a:rPr>
              <a:t>Distributed generation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172200" y="2194560"/>
            <a:ext cx="5074920" cy="64008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09360" y="2295144"/>
            <a:ext cx="1097280" cy="411480"/>
          </a:xfrm>
          <a:prstGeom prst="round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382512" y="2368296"/>
            <a:ext cx="9601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19" b="1">
                <a:solidFill>
                  <a:srgbClr val="FFFFFF"/>
                </a:solidFill>
                <a:latin typeface="Aptos"/>
              </a:rPr>
              <a:t>WIND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89520" y="2340864"/>
            <a:ext cx="329184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0F2337"/>
                </a:solidFill>
                <a:latin typeface="Aptos"/>
              </a:rPr>
              <a:t>Scale clean power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72200" y="3017520"/>
            <a:ext cx="5074920" cy="64008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309360" y="3118103"/>
            <a:ext cx="1097280" cy="411480"/>
          </a:xfrm>
          <a:prstGeom prst="roundRect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382512" y="3191256"/>
            <a:ext cx="9601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19" b="1">
                <a:solidFill>
                  <a:srgbClr val="FFFFFF"/>
                </a:solidFill>
                <a:latin typeface="Aptos"/>
              </a:rPr>
              <a:t>EFFICIENCY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89520" y="3163824"/>
            <a:ext cx="329184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0F2337"/>
                </a:solidFill>
                <a:latin typeface="Aptos"/>
              </a:rPr>
              <a:t>Lower system costs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172200" y="3840480"/>
            <a:ext cx="5074920" cy="64008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309360" y="3941064"/>
            <a:ext cx="1097280" cy="411480"/>
          </a:xfrm>
          <a:prstGeom prst="roundRect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382512" y="4014216"/>
            <a:ext cx="9601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19" b="1">
                <a:solidFill>
                  <a:srgbClr val="FFFFFF"/>
                </a:solidFill>
                <a:latin typeface="Aptos"/>
              </a:rPr>
              <a:t>MASS TRANSIT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89520" y="3986784"/>
            <a:ext cx="329184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0F2337"/>
                </a:solidFill>
                <a:latin typeface="Aptos"/>
              </a:rPr>
              <a:t>Cleaner mobility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5800" y="4526280"/>
            <a:ext cx="1056132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685800" y="4526280"/>
            <a:ext cx="64008" cy="96012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868680" y="4645152"/>
            <a:ext cx="1028700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POLICY PRINCIPLE</a:t>
            </a:r>
          </a:p>
          <a:p>
            <a:r>
              <a:rPr sz="2400" b="1">
                <a:solidFill>
                  <a:srgbClr val="0F2337"/>
                </a:solidFill>
                <a:latin typeface="Aptos Display"/>
              </a:rPr>
              <a:t>A just transition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Cleaner energy should reduce emissions while protecting affordability, jobs and vulnerable households.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Source: World Bank Pakistan CCDR; Pakistan Economic Survey 2025–26.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Human Capital, Health and Gender Resilience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08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8368" y="1188720"/>
            <a:ext cx="2514600" cy="21945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41247" y="1444752"/>
            <a:ext cx="21031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EDUCATION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1247" y="2057400"/>
            <a:ext cx="2103120" cy="1097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Skills for green jobs</a:t>
            </a:r>
          </a:p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Environmental literacy</a:t>
            </a:r>
          </a:p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Climate-aware curricula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474720" y="1188720"/>
            <a:ext cx="2514600" cy="21945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657600" y="1444752"/>
            <a:ext cx="21031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HEALTH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57600" y="2057400"/>
            <a:ext cx="2103120" cy="1097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Air pollution</a:t>
            </a:r>
          </a:p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Heat stress</a:t>
            </a:r>
          </a:p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Unsafe water &amp; sanitation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91072" y="1188720"/>
            <a:ext cx="2514600" cy="21945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473952" y="1444752"/>
            <a:ext cx="21031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WOMEN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3952" y="2057400"/>
            <a:ext cx="2103120" cy="1097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Water/food responsibilities</a:t>
            </a:r>
          </a:p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Livelihood shocks</a:t>
            </a:r>
          </a:p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Decision-making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107424" y="1188720"/>
            <a:ext cx="2514600" cy="21945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290304" y="1444752"/>
            <a:ext cx="21031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SOCIAL PROTECTION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290304" y="2057400"/>
            <a:ext cx="2103120" cy="1097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Shock-responsive transfers</a:t>
            </a:r>
          </a:p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Resilient housing</a:t>
            </a:r>
          </a:p>
          <a:p>
            <a:pPr>
              <a:spcAft>
                <a:spcPts val="400"/>
              </a:spcAft>
              <a:defRPr sz="1150">
                <a:solidFill>
                  <a:srgbClr val="232D32"/>
                </a:solidFill>
                <a:latin typeface="Aptos"/>
              </a:defRPr>
            </a:pPr>
            <a:r>
              <a:t>• Disaster recovery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7240" y="3794760"/>
            <a:ext cx="1042416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600">
                <a:solidFill>
                  <a:srgbClr val="232D32"/>
                </a:solidFill>
                <a:latin typeface="Aptos"/>
              </a:defRPr>
            </a:pPr>
            <a:r>
              <a:t>• Environmental shocks can destroy human capital through interrupted schooling, illness, displacement and lost income.</a:t>
            </a:r>
          </a:p>
          <a:p>
            <a:pPr>
              <a:spcAft>
                <a:spcPts val="700"/>
              </a:spcAft>
              <a:defRPr sz="1600">
                <a:solidFill>
                  <a:srgbClr val="232D32"/>
                </a:solidFill>
                <a:latin typeface="Aptos"/>
              </a:defRPr>
            </a:pPr>
            <a:r>
              <a:t>• Human-capital investment improves adaptive capacity and enables workers to move into less climate-vulnerable sectors.</a:t>
            </a:r>
          </a:p>
          <a:p>
            <a:pPr>
              <a:spcAft>
                <a:spcPts val="700"/>
              </a:spcAft>
              <a:defRPr sz="1600">
                <a:solidFill>
                  <a:srgbClr val="232D32"/>
                </a:solidFill>
                <a:latin typeface="Aptos"/>
              </a:defRPr>
            </a:pPr>
            <a:r>
              <a:t>• Gender-responsive climate policy is essential because environmental stress can magnify existing inequalities.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Sources: World Bank Pakistan CCDR; UNDP Pakistan; research paper synthesis.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Institutions and Finance: Turning Policy into Implementation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09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8368" y="932688"/>
            <a:ext cx="1645920" cy="310896"/>
          </a:xfrm>
          <a:prstGeom prst="roundRect">
            <a:avLst/>
          </a:prstGeom>
          <a:solidFill>
            <a:srgbClr val="E2EF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68096" y="969264"/>
            <a:ext cx="14630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50" b="1">
                <a:solidFill>
                  <a:srgbClr val="2A785B"/>
                </a:solidFill>
                <a:latin typeface="Aptos"/>
              </a:rPr>
              <a:t>THE GOVERNANCE GAP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353312"/>
            <a:ext cx="5257800" cy="2194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20">
                <a:solidFill>
                  <a:srgbClr val="232D32"/>
                </a:solidFill>
                <a:latin typeface="Aptos"/>
              </a:defRPr>
            </a:pPr>
            <a:r>
              <a:t>• Fragmented responsibilities can weaken implementation across federal, provincial and local levels.</a:t>
            </a:r>
          </a:p>
          <a:p>
            <a:pPr>
              <a:spcAft>
                <a:spcPts val="700"/>
              </a:spcAft>
              <a:defRPr sz="1520">
                <a:solidFill>
                  <a:srgbClr val="232D32"/>
                </a:solidFill>
                <a:latin typeface="Aptos"/>
              </a:defRPr>
            </a:pPr>
            <a:r>
              <a:t>• Limited monitoring, enforcement and environmental data reduce policy effectiveness.</a:t>
            </a:r>
          </a:p>
          <a:p>
            <a:pPr>
              <a:spcAft>
                <a:spcPts val="700"/>
              </a:spcAft>
              <a:defRPr sz="1520">
                <a:solidFill>
                  <a:srgbClr val="232D32"/>
                </a:solidFill>
                <a:latin typeface="Aptos"/>
              </a:defRPr>
            </a:pPr>
            <a:r>
              <a:t>• Local governments need stronger technical and financial capacity because many environmental services are municipal.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72200" y="932688"/>
            <a:ext cx="1920240" cy="310896"/>
          </a:xfrm>
          <a:prstGeom prst="roundRect">
            <a:avLst/>
          </a:prstGeom>
          <a:solidFill>
            <a:srgbClr val="E2EF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281928" y="969264"/>
            <a:ext cx="1737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50" b="1">
                <a:solidFill>
                  <a:srgbClr val="2A785B"/>
                </a:solidFill>
                <a:latin typeface="Aptos"/>
              </a:rPr>
              <a:t>THE FINANCING REQUIREMENT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72200" y="1353312"/>
            <a:ext cx="50749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6172200" y="1353312"/>
            <a:ext cx="64008" cy="1417320"/>
          </a:xfrm>
          <a:prstGeom prst="rect">
            <a:avLst/>
          </a:prstGeom>
          <a:solidFill>
            <a:srgbClr val="B04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355080" y="1472184"/>
            <a:ext cx="480060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CLIMATE-RESILIENT + LOW-CARBON AGENDA</a:t>
            </a:r>
          </a:p>
          <a:p>
            <a:r>
              <a:rPr sz="2700" b="1">
                <a:solidFill>
                  <a:srgbClr val="0F2337"/>
                </a:solidFill>
                <a:latin typeface="Aptos Display"/>
              </a:rPr>
              <a:t>≈10%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of cumulative GDP through 2030 — World Bank estimate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794760"/>
            <a:ext cx="507492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85800" y="3794760"/>
            <a:ext cx="64008" cy="1234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68680" y="3913632"/>
            <a:ext cx="480060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GREEN FINANCE</a:t>
            </a:r>
          </a:p>
          <a:p>
            <a:r>
              <a:rPr sz="2700" b="1">
                <a:solidFill>
                  <a:srgbClr val="0F2337"/>
                </a:solidFill>
                <a:latin typeface="Aptos Display"/>
              </a:rPr>
              <a:t>Rs. 30B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First Green Sukuk reported in Pakistan Economic Survey 2024–25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72200" y="3767328"/>
            <a:ext cx="5074920" cy="1417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420">
                <a:solidFill>
                  <a:srgbClr val="232D32"/>
                </a:solidFill>
                <a:latin typeface="Aptos"/>
              </a:defRPr>
            </a:pPr>
            <a:r>
              <a:t>• Scale green bonds/Sukuk and climate-budget tagging.</a:t>
            </a:r>
          </a:p>
          <a:p>
            <a:pPr>
              <a:spcAft>
                <a:spcPts val="700"/>
              </a:spcAft>
              <a:defRPr sz="1420">
                <a:solidFill>
                  <a:srgbClr val="232D32"/>
                </a:solidFill>
                <a:latin typeface="Aptos"/>
              </a:defRPr>
            </a:pPr>
            <a:r>
              <a:t>• Use public finance to crowd in private investment.</a:t>
            </a:r>
          </a:p>
          <a:p>
            <a:pPr>
              <a:spcAft>
                <a:spcPts val="700"/>
              </a:spcAft>
              <a:defRPr sz="1420">
                <a:solidFill>
                  <a:srgbClr val="232D32"/>
                </a:solidFill>
                <a:latin typeface="Aptos"/>
              </a:defRPr>
            </a:pPr>
            <a:r>
              <a:t>• Strengthen access to international climate finance.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Sources: World Bank Pakistan CCDR; Pakistan Economic Survey 2024–25.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Policy Priorities: An Integrated Reform Package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10</a:t>
            </a:r>
          </a:p>
        </p:txBody>
      </p:sp>
      <p:sp>
        <p:nvSpPr>
          <p:cNvPr id="6" name="Oval 5"/>
          <p:cNvSpPr/>
          <p:nvPr/>
        </p:nvSpPr>
        <p:spPr>
          <a:xfrm>
            <a:off x="658368" y="1097280"/>
            <a:ext cx="438912" cy="438912"/>
          </a:xfrm>
          <a:prstGeom prst="ellipse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13232" y="1188720"/>
            <a:ext cx="32004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0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80160" y="1078992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Climate-smart agriculture</a:t>
            </a:r>
          </a:p>
          <a:p>
            <a:r>
              <a:rPr sz="1050">
                <a:solidFill>
                  <a:srgbClr val="232D32"/>
                </a:solidFill>
                <a:latin typeface="Aptos"/>
              </a:rPr>
              <a:t>Efficient irrigation, resilient crops, soil restoration</a:t>
            </a:r>
          </a:p>
        </p:txBody>
      </p:sp>
      <p:sp>
        <p:nvSpPr>
          <p:cNvPr id="9" name="Oval 8"/>
          <p:cNvSpPr/>
          <p:nvPr/>
        </p:nvSpPr>
        <p:spPr>
          <a:xfrm>
            <a:off x="6190488" y="1097280"/>
            <a:ext cx="438912" cy="438912"/>
          </a:xfrm>
          <a:prstGeom prst="ellipse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245351" y="1188720"/>
            <a:ext cx="32004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0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12279" y="1078992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Water security</a:t>
            </a:r>
          </a:p>
          <a:p>
            <a:r>
              <a:rPr sz="1050">
                <a:solidFill>
                  <a:srgbClr val="232D32"/>
                </a:solidFill>
                <a:latin typeface="Aptos"/>
              </a:rPr>
              <a:t>Groundwater regulation, wastewater treatment, conservation</a:t>
            </a:r>
          </a:p>
        </p:txBody>
      </p:sp>
      <p:sp>
        <p:nvSpPr>
          <p:cNvPr id="12" name="Oval 11"/>
          <p:cNvSpPr/>
          <p:nvPr/>
        </p:nvSpPr>
        <p:spPr>
          <a:xfrm>
            <a:off x="658368" y="2359152"/>
            <a:ext cx="438912" cy="438912"/>
          </a:xfrm>
          <a:prstGeom prst="ellipse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13232" y="2450592"/>
            <a:ext cx="32004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0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80160" y="2340864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Sustainable cities</a:t>
            </a:r>
          </a:p>
          <a:p>
            <a:r>
              <a:rPr sz="1050">
                <a:solidFill>
                  <a:srgbClr val="232D32"/>
                </a:solidFill>
                <a:latin typeface="Aptos"/>
              </a:rPr>
              <a:t>Land-use planning, mass transit, drainage, waste services</a:t>
            </a:r>
          </a:p>
        </p:txBody>
      </p:sp>
      <p:sp>
        <p:nvSpPr>
          <p:cNvPr id="15" name="Oval 14"/>
          <p:cNvSpPr/>
          <p:nvPr/>
        </p:nvSpPr>
        <p:spPr>
          <a:xfrm>
            <a:off x="6190488" y="2359152"/>
            <a:ext cx="438912" cy="438912"/>
          </a:xfrm>
          <a:prstGeom prst="ellipse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245351" y="2450592"/>
            <a:ext cx="32004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0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12279" y="2340864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Clean &amp; reliable energy</a:t>
            </a:r>
          </a:p>
          <a:p>
            <a:r>
              <a:rPr sz="1050">
                <a:solidFill>
                  <a:srgbClr val="232D32"/>
                </a:solidFill>
                <a:latin typeface="Aptos"/>
              </a:rPr>
              <a:t>Renewables, efficiency, grid reform, just transition</a:t>
            </a:r>
          </a:p>
        </p:txBody>
      </p:sp>
      <p:sp>
        <p:nvSpPr>
          <p:cNvPr id="18" name="Oval 17"/>
          <p:cNvSpPr/>
          <p:nvPr/>
        </p:nvSpPr>
        <p:spPr>
          <a:xfrm>
            <a:off x="658368" y="3621024"/>
            <a:ext cx="438912" cy="438912"/>
          </a:xfrm>
          <a:prstGeom prst="ellipse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13232" y="3712463"/>
            <a:ext cx="32004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00" b="1">
                <a:solidFill>
                  <a:srgbClr val="FFFFFF"/>
                </a:solidFill>
                <a:latin typeface="Aptos"/>
              </a:rPr>
              <a:t>05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280160" y="3602736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Green employment</a:t>
            </a:r>
          </a:p>
          <a:p>
            <a:r>
              <a:rPr sz="1050">
                <a:solidFill>
                  <a:srgbClr val="232D32"/>
                </a:solidFill>
                <a:latin typeface="Aptos"/>
              </a:rPr>
              <a:t>TVET for renewables, recycling, construction &amp; water</a:t>
            </a:r>
          </a:p>
        </p:txBody>
      </p:sp>
      <p:sp>
        <p:nvSpPr>
          <p:cNvPr id="21" name="Oval 20"/>
          <p:cNvSpPr/>
          <p:nvPr/>
        </p:nvSpPr>
        <p:spPr>
          <a:xfrm>
            <a:off x="6190488" y="3621024"/>
            <a:ext cx="438912" cy="438912"/>
          </a:xfrm>
          <a:prstGeom prst="ellipse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245351" y="3712463"/>
            <a:ext cx="32004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00" b="1">
                <a:solidFill>
                  <a:srgbClr val="FFFFFF"/>
                </a:solidFill>
                <a:latin typeface="Aptos"/>
              </a:rPr>
              <a:t>06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12279" y="3602736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Human capital</a:t>
            </a:r>
          </a:p>
          <a:p>
            <a:r>
              <a:rPr sz="1050">
                <a:solidFill>
                  <a:srgbClr val="232D32"/>
                </a:solidFill>
                <a:latin typeface="Aptos"/>
              </a:rPr>
              <a:t>Education, health, social protection, gender-responsive resilience</a:t>
            </a:r>
          </a:p>
        </p:txBody>
      </p:sp>
      <p:sp>
        <p:nvSpPr>
          <p:cNvPr id="24" name="Oval 23"/>
          <p:cNvSpPr/>
          <p:nvPr/>
        </p:nvSpPr>
        <p:spPr>
          <a:xfrm>
            <a:off x="658368" y="4882896"/>
            <a:ext cx="438912" cy="438912"/>
          </a:xfrm>
          <a:prstGeom prst="ellipse">
            <a:avLst/>
          </a:prstGeom>
          <a:solidFill>
            <a:srgbClr val="B04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13232" y="4974336"/>
            <a:ext cx="32004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00" b="1">
                <a:solidFill>
                  <a:srgbClr val="FFFFFF"/>
                </a:solidFill>
                <a:latin typeface="Aptos"/>
              </a:rPr>
              <a:t>07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80160" y="4864608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Environmental governance</a:t>
            </a:r>
          </a:p>
          <a:p>
            <a:r>
              <a:rPr sz="1050">
                <a:solidFill>
                  <a:srgbClr val="232D32"/>
                </a:solidFill>
                <a:latin typeface="Aptos"/>
              </a:rPr>
              <a:t>Data, enforcement, coordination and local capacity</a:t>
            </a:r>
          </a:p>
        </p:txBody>
      </p:sp>
      <p:sp>
        <p:nvSpPr>
          <p:cNvPr id="27" name="Oval 26"/>
          <p:cNvSpPr/>
          <p:nvPr/>
        </p:nvSpPr>
        <p:spPr>
          <a:xfrm>
            <a:off x="6190488" y="4882896"/>
            <a:ext cx="438912" cy="438912"/>
          </a:xfrm>
          <a:prstGeom prst="ellipse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245351" y="4974336"/>
            <a:ext cx="32004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00" b="1">
                <a:solidFill>
                  <a:srgbClr val="FFFFFF"/>
                </a:solidFill>
                <a:latin typeface="Aptos"/>
              </a:rPr>
              <a:t>08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12279" y="4864608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2337"/>
                </a:solidFill>
                <a:latin typeface="Aptos Display"/>
              </a:rPr>
              <a:t>Climate finance</a:t>
            </a:r>
          </a:p>
          <a:p>
            <a:r>
              <a:rPr sz="1050">
                <a:solidFill>
                  <a:srgbClr val="232D32"/>
                </a:solidFill>
                <a:latin typeface="Aptos"/>
              </a:rPr>
              <a:t>Green Sukuk/bonds, PPPs, international climate finance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Source: Policy recommendations synthesized from the research paper and official findings.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6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292608"/>
            <a:ext cx="9875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0F2337"/>
                </a:solidFill>
                <a:latin typeface="Aptos Display"/>
              </a:rPr>
              <a:t>Implementation Roadmap: From Risk to Resilience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41280" y="347472"/>
            <a:ext cx="12801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2A785B"/>
                </a:solidFill>
                <a:latin typeface="Aptos"/>
              </a:rPr>
              <a:t>11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8368" y="1325880"/>
            <a:ext cx="3246120" cy="31089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58368" y="1325880"/>
            <a:ext cx="3246120" cy="502920"/>
          </a:xfrm>
          <a:prstGeom prst="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22959" y="1444752"/>
            <a:ext cx="2880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ptos"/>
              </a:rPr>
              <a:t>0–2 YEARS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6968" y="2057400"/>
            <a:ext cx="2743200" cy="1737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800" b="1">
                <a:solidFill>
                  <a:srgbClr val="0F2337"/>
                </a:solidFill>
                <a:latin typeface="Aptos Display"/>
              </a:rPr>
              <a:t>FOUNDATIONS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Data + enforcement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Climate budget tagging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Emergency resilience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Water/air monitoring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61688" y="1325880"/>
            <a:ext cx="3246120" cy="31089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4361688" y="1325880"/>
            <a:ext cx="3246120" cy="502920"/>
          </a:xfrm>
          <a:prstGeom prst="rect">
            <a:avLst/>
          </a:prstGeom>
          <a:solidFill>
            <a:srgbClr val="258B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526279" y="1444752"/>
            <a:ext cx="2880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ptos"/>
              </a:rPr>
              <a:t>3–5 YEARS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0288" y="2057400"/>
            <a:ext cx="2743200" cy="1737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800" b="1">
                <a:solidFill>
                  <a:srgbClr val="0F2337"/>
                </a:solidFill>
                <a:latin typeface="Aptos Display"/>
              </a:rPr>
              <a:t>SCALING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Climate-smart agriculture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Mass transit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Renewable deployment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Municipal reform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65008" y="1325880"/>
            <a:ext cx="3246120" cy="31089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065008" y="1325880"/>
            <a:ext cx="3246120" cy="502920"/>
          </a:xfrm>
          <a:prstGeom prst="rect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29600" y="1444752"/>
            <a:ext cx="2880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ptos"/>
              </a:rPr>
              <a:t>5–10 YEARS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93608" y="2057400"/>
            <a:ext cx="2743200" cy="1737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800" b="1">
                <a:solidFill>
                  <a:srgbClr val="0F2337"/>
                </a:solidFill>
                <a:latin typeface="Aptos Display"/>
              </a:rPr>
              <a:t>TRANSFORMATION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Green industrial growth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Resilient cities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Low-carbon transport</a:t>
            </a:r>
          </a:p>
          <a:p>
            <a:pPr>
              <a:spcAft>
                <a:spcPts val="400"/>
              </a:spcAft>
              <a:defRPr sz="1230">
                <a:solidFill>
                  <a:srgbClr val="232D32"/>
                </a:solidFill>
                <a:latin typeface="Aptos"/>
              </a:defRPr>
            </a:pPr>
            <a:r>
              <a:t>• Resource-efficient economy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14400" y="4892040"/>
            <a:ext cx="10241280" cy="822960"/>
          </a:xfrm>
          <a:prstGeom prst="roundRect">
            <a:avLst/>
          </a:prstGeom>
          <a:solidFill>
            <a:srgbClr val="FFFFFF"/>
          </a:solidFill>
          <a:ln>
            <a:solidFill>
              <a:srgbClr val="DEE8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914400" y="4892040"/>
            <a:ext cx="64008" cy="822960"/>
          </a:xfrm>
          <a:prstGeom prst="rect">
            <a:avLst/>
          </a:prstGeom>
          <a:solidFill>
            <a:srgbClr val="CFA0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97280" y="5010912"/>
            <a:ext cx="9966959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1">
                <a:solidFill>
                  <a:srgbClr val="69767B"/>
                </a:solidFill>
                <a:latin typeface="Aptos"/>
              </a:rPr>
              <a:t>SUCCESS METRICS</a:t>
            </a:r>
          </a:p>
          <a:p>
            <a:r>
              <a:rPr sz="1900" b="1">
                <a:solidFill>
                  <a:srgbClr val="0F2337"/>
                </a:solidFill>
                <a:latin typeface="Aptos Display"/>
              </a:rPr>
              <a:t>Track outcomes</a:t>
            </a:r>
          </a:p>
          <a:p>
            <a:r>
              <a:rPr sz="1000">
                <a:solidFill>
                  <a:srgbClr val="232D32"/>
                </a:solidFill>
                <a:latin typeface="Aptos"/>
              </a:rPr>
              <a:t>Poverty resilience • water productivity • air quality • renewable share • green jobs • disaster losses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1792" y="6519672"/>
            <a:ext cx="102412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720">
                <a:solidFill>
                  <a:srgbClr val="69767B"/>
                </a:solidFill>
                <a:latin typeface="Aptos"/>
              </a:rPr>
              <a:t>Source: Author’s synthesis based on the research paper and World Bank recommendations.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018520" y="6510528"/>
            <a:ext cx="45720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 b="1">
                <a:solidFill>
                  <a:srgbClr val="0F2337"/>
                </a:solidFill>
                <a:latin typeface="Aptos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2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02920"/>
            <a:ext cx="1078992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900" b="1">
                <a:solidFill>
                  <a:srgbClr val="FFFFFF"/>
                </a:solidFill>
                <a:latin typeface="Aptos Display"/>
              </a:rPr>
              <a:t>The Crux: What Pakistan Needs to Do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1234440"/>
            <a:ext cx="10835640" cy="1051560"/>
          </a:xfrm>
          <a:prstGeom prst="roundRect">
            <a:avLst/>
          </a:prstGeom>
          <a:solidFill>
            <a:srgbClr val="1437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14400" y="1481328"/>
            <a:ext cx="1033272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2100" b="1">
                <a:solidFill>
                  <a:srgbClr val="FFFFFF"/>
                </a:solidFill>
                <a:latin typeface="Aptos Display"/>
              </a:rPr>
              <a:t>Environmental sustainability is not a constraint on development — it is a condition for durable development.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606040"/>
            <a:ext cx="6995160" cy="3154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20">
                <a:solidFill>
                  <a:srgbClr val="FFFFFF"/>
                </a:solidFill>
                <a:latin typeface="Aptos"/>
              </a:defRPr>
            </a:pPr>
            <a:r>
              <a:t>• Protect livelihoods through climate-smart agriculture and water efficiency.</a:t>
            </a:r>
          </a:p>
          <a:p>
            <a:pPr>
              <a:spcAft>
                <a:spcPts val="700"/>
              </a:spcAft>
              <a:defRPr sz="1520">
                <a:solidFill>
                  <a:srgbClr val="FFFFFF"/>
                </a:solidFill>
                <a:latin typeface="Aptos"/>
              </a:defRPr>
            </a:pPr>
            <a:r>
              <a:t>• Build cities around resilient infrastructure, clean transport and effective municipal services.</a:t>
            </a:r>
          </a:p>
          <a:p>
            <a:pPr>
              <a:spcAft>
                <a:spcPts val="700"/>
              </a:spcAft>
              <a:defRPr sz="1520">
                <a:solidFill>
                  <a:srgbClr val="FFFFFF"/>
                </a:solidFill>
                <a:latin typeface="Aptos"/>
              </a:defRPr>
            </a:pPr>
            <a:r>
              <a:t>• Shift toward affordable renewable energy and energy efficiency.</a:t>
            </a:r>
          </a:p>
          <a:p>
            <a:pPr>
              <a:spcAft>
                <a:spcPts val="700"/>
              </a:spcAft>
              <a:defRPr sz="1520">
                <a:solidFill>
                  <a:srgbClr val="FFFFFF"/>
                </a:solidFill>
                <a:latin typeface="Aptos"/>
              </a:defRPr>
            </a:pPr>
            <a:r>
              <a:t>• Invest in education, health, skills and social protection to strengthen adaptive capacity.</a:t>
            </a:r>
          </a:p>
          <a:p>
            <a:pPr>
              <a:spcAft>
                <a:spcPts val="700"/>
              </a:spcAft>
              <a:defRPr sz="1520">
                <a:solidFill>
                  <a:srgbClr val="FFFFFF"/>
                </a:solidFill>
                <a:latin typeface="Aptos"/>
              </a:defRPr>
            </a:pPr>
            <a:r>
              <a:t>• Make environmental governance measurable: better data, enforcement, coordination and local capacity.</a:t>
            </a:r>
          </a:p>
          <a:p>
            <a:pPr>
              <a:spcAft>
                <a:spcPts val="700"/>
              </a:spcAft>
              <a:defRPr sz="1520">
                <a:solidFill>
                  <a:srgbClr val="FFFFFF"/>
                </a:solidFill>
                <a:latin typeface="Aptos"/>
              </a:defRPr>
            </a:pPr>
            <a:r>
              <a:t>• Mobilize green finance and private investment while protecting vulnerable households.</a:t>
            </a:r>
          </a:p>
          <a:p>
            <a:pPr>
              <a:spcAft>
                <a:spcPts val="700"/>
              </a:spcAft>
              <a:defRPr sz="1520">
                <a:solidFill>
                  <a:srgbClr val="FFFFFF"/>
                </a:solidFill>
                <a:latin typeface="Aptos"/>
              </a:defRPr>
            </a:pPr>
            <a:r>
              <a:t>• Break the poverty–environment–climate feedback loop through inclusive green growth.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0" y="2743200"/>
            <a:ext cx="3017520" cy="2423160"/>
          </a:xfrm>
          <a:prstGeom prst="roundRect">
            <a:avLst/>
          </a:prstGeom>
          <a:solidFill>
            <a:srgbClr val="2A78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458200" y="2999232"/>
            <a:ext cx="2560320" cy="1920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 b="1">
                <a:solidFill>
                  <a:srgbClr val="D5ECE2"/>
                </a:solidFill>
                <a:latin typeface="Aptos"/>
              </a:rPr>
              <a:t>THE POLICY TEST</a:t>
            </a:r>
          </a:p>
          <a:p>
            <a:pPr>
              <a:spcBef>
                <a:spcPts val="1000"/>
              </a:spcBef>
            </a:pPr>
            <a:r>
              <a:rPr sz="1700" b="1">
                <a:solidFill>
                  <a:srgbClr val="FFFFFF"/>
                </a:solidFill>
                <a:latin typeface="Aptos Display"/>
              </a:rPr>
              <a:t>Does each major development decision
reduce vulnerability,
create opportunity,
and protect natural capital?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172200"/>
            <a:ext cx="1078992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850">
                <a:solidFill>
                  <a:srgbClr val="B4CDC6"/>
                </a:solidFill>
                <a:latin typeface="Aptos"/>
              </a:rPr>
              <a:t>Key evidence: Pakistan Economic Survey 2025–26 • World Bank Pakistan CCDR • 2022 Flood PDNA • UNDP Pakistan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