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Host Grotesk Light"/>
      <p:regular r:id="rId201314"/>
    </p:embeddedFont>
    <p:embeddedFont>
      <p:font typeface="Host Grotesk"/>
      <p:regular r:id="rId201315"/>
    </p:embeddedFont>
    <p:embeddedFont>
      <p:font typeface="Host Grotesk Medium"/>
      <p:regular r:id="rId201316"/>
    </p:embeddedFont>
    <p:embeddedFont>
      <p:font typeface="Host Grotesk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3E9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DF1F4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509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11182" y="660400"/>
            <a:ext cx="2946326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RESEARCH BRIEF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711182" y="5580459"/>
            <a:ext cx="2641534" cy="667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1850"/>
              </a:spcAft>
              <a:buNone/>
            </a:pPr>
            <a:r>
              <a:rPr lang="en-US" sz="1050" spc="21" kern="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2026</a:t>
            </a:r>
            <a:endParaRPr lang="en-US" sz="10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Global finance · energy · reserves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657509" y="1911648"/>
            <a:ext cx="7823004" cy="2084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00" spc="-76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The </a:t>
            </a:r>
            <a:pPr algn="l" indent="0" marL="0">
              <a:lnSpc>
                <a:spcPct val="90000"/>
              </a:lnSpc>
              <a:buNone/>
            </a:pPr>
            <a:r>
              <a:rPr lang="en-US" sz="7600" spc="-76" kern="0" dirty="0">
                <a:solidFill>
                  <a:srgbClr val="2F7187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Petrodollar</a:t>
            </a:r>
            <a:pPr algn="l" indent="0" marL="0">
              <a:lnSpc>
                <a:spcPct val="90000"/>
              </a:lnSpc>
              <a:buNone/>
            </a:pPr>
            <a:r>
              <a:rPr lang="en-US" sz="7600" spc="-76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 System</a:t>
            </a:r>
            <a:endParaRPr lang="en-US" sz="7600" dirty="0"/>
          </a:p>
        </p:txBody>
      </p:sp>
      <p:sp>
        <p:nvSpPr>
          <p:cNvPr id="6" name="Shape 4"/>
          <p:cNvSpPr/>
          <p:nvPr/>
        </p:nvSpPr>
        <p:spPr>
          <a:xfrm>
            <a:off x="3657509" y="4551859"/>
            <a:ext cx="7822905" cy="31651"/>
          </a:xfrm>
          <a:prstGeom prst="roundRect">
            <a:avLst>
              <a:gd name="adj" fmla="val 49998"/>
            </a:avLst>
          </a:prstGeom>
          <a:solidFill>
            <a:srgbClr val="25303A"/>
          </a:solidFill>
          <a:ln/>
        </p:spPr>
      </p:sp>
      <p:sp>
        <p:nvSpPr>
          <p:cNvPr id="7" name="Text 5"/>
          <p:cNvSpPr/>
          <p:nvPr/>
        </p:nvSpPr>
        <p:spPr>
          <a:xfrm>
            <a:off x="3657509" y="5032871"/>
            <a:ext cx="8432589" cy="324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65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From dollar dominance to currency multipolarity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3657509" y="5598914"/>
            <a:ext cx="7365816" cy="649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65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How oil settlement shaped global finance — and why its monopoly is now under pressure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457189" y="1132681"/>
            <a:ext cx="3606710" cy="472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2400" spc="240" kern="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BREAK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189" y="1960662"/>
            <a:ext cx="3149521" cy="2523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600" spc="-46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The system began with a </a:t>
            </a:r>
            <a:pPr algn="l" indent="0" marL="0">
              <a:lnSpc>
                <a:spcPct val="90000"/>
              </a:lnSpc>
              <a:buNone/>
            </a:pPr>
            <a:r>
              <a:rPr lang="en-US" sz="4600" spc="-46" kern="0" dirty="0">
                <a:solidFill>
                  <a:srgbClr val="2F7187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monetary break.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457189" y="4751090"/>
            <a:ext cx="3149521" cy="9742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65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Gold convertibility ended; energy settlement supplied a new anchor for dollar demand.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4495688" y="3606105"/>
            <a:ext cx="7264218" cy="28575"/>
          </a:xfrm>
          <a:prstGeom prst="roundRect">
            <a:avLst>
              <a:gd name="adj" fmla="val 39999"/>
            </a:avLst>
          </a:prstGeom>
          <a:solidFill>
            <a:srgbClr val="C0C9CF"/>
          </a:solidFill>
          <a:ln/>
        </p:spPr>
      </p:sp>
      <p:sp>
        <p:nvSpPr>
          <p:cNvPr id="7" name="Shape 5"/>
          <p:cNvSpPr/>
          <p:nvPr/>
        </p:nvSpPr>
        <p:spPr>
          <a:xfrm>
            <a:off x="5848501" y="2920305"/>
            <a:ext cx="28574" cy="685800"/>
          </a:xfrm>
          <a:prstGeom prst="roundRect">
            <a:avLst>
              <a:gd name="adj" fmla="val 40000"/>
            </a:avLst>
          </a:prstGeom>
          <a:solidFill>
            <a:srgbClr val="C0C9CF"/>
          </a:solidFill>
          <a:ln/>
        </p:spPr>
      </p:sp>
      <p:sp>
        <p:nvSpPr>
          <p:cNvPr id="8" name="Shape 6"/>
          <p:cNvSpPr/>
          <p:nvPr/>
        </p:nvSpPr>
        <p:spPr>
          <a:xfrm>
            <a:off x="5605620" y="3348930"/>
            <a:ext cx="514337" cy="514350"/>
          </a:xfrm>
          <a:prstGeom prst="roundRect">
            <a:avLst>
              <a:gd name="adj" fmla="val 2222"/>
            </a:avLst>
          </a:prstGeom>
          <a:solidFill>
            <a:srgbClr val="DAE3E9"/>
          </a:solidFill>
          <a:ln w="12700">
            <a:solidFill>
              <a:srgbClr val="C0C9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691343" y="3414117"/>
            <a:ext cx="342891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spc="-13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1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4724282" y="1207195"/>
            <a:ext cx="2277013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1600" spc="-8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1944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24282" y="1628775"/>
            <a:ext cx="2277013" cy="70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Bretton Woods</a:t>
            </a:r>
            <a:endParaRPr lang="en-US" sz="1800" dirty="0"/>
          </a:p>
          <a:p>
            <a:pPr algn="ctr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Gold link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358474" y="3606105"/>
            <a:ext cx="28574" cy="685800"/>
          </a:xfrm>
          <a:prstGeom prst="roundRect">
            <a:avLst>
              <a:gd name="adj" fmla="val 40000"/>
            </a:avLst>
          </a:prstGeom>
          <a:solidFill>
            <a:srgbClr val="C0C9CF"/>
          </a:solidFill>
          <a:ln/>
        </p:spPr>
      </p:sp>
      <p:sp>
        <p:nvSpPr>
          <p:cNvPr id="13" name="Shape 11"/>
          <p:cNvSpPr/>
          <p:nvPr/>
        </p:nvSpPr>
        <p:spPr>
          <a:xfrm>
            <a:off x="7115592" y="3348930"/>
            <a:ext cx="514337" cy="514350"/>
          </a:xfrm>
          <a:prstGeom prst="roundRect">
            <a:avLst>
              <a:gd name="adj" fmla="val 2222"/>
            </a:avLst>
          </a:prstGeom>
          <a:solidFill>
            <a:srgbClr val="DAE3E9"/>
          </a:solidFill>
          <a:ln w="12700">
            <a:solidFill>
              <a:srgbClr val="C0C9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01315" y="3414117"/>
            <a:ext cx="342891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spc="-13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2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6234254" y="4520505"/>
            <a:ext cx="2277013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1600" spc="-8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1971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234254" y="4942086"/>
            <a:ext cx="2277013" cy="70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Nixon Shock</a:t>
            </a:r>
            <a:endParaRPr lang="en-US" sz="1800" dirty="0"/>
          </a:p>
          <a:p>
            <a:pPr algn="ctr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The break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868446" y="2920305"/>
            <a:ext cx="28574" cy="685800"/>
          </a:xfrm>
          <a:prstGeom prst="roundRect">
            <a:avLst>
              <a:gd name="adj" fmla="val 40000"/>
            </a:avLst>
          </a:prstGeom>
          <a:solidFill>
            <a:srgbClr val="C0C9CF"/>
          </a:solidFill>
          <a:ln/>
        </p:spPr>
      </p:sp>
      <p:sp>
        <p:nvSpPr>
          <p:cNvPr id="18" name="Shape 16"/>
          <p:cNvSpPr/>
          <p:nvPr/>
        </p:nvSpPr>
        <p:spPr>
          <a:xfrm>
            <a:off x="8625565" y="3348930"/>
            <a:ext cx="514337" cy="514350"/>
          </a:xfrm>
          <a:prstGeom prst="roundRect">
            <a:avLst>
              <a:gd name="adj" fmla="val 2222"/>
            </a:avLst>
          </a:prstGeom>
          <a:solidFill>
            <a:srgbClr val="DAE3E9"/>
          </a:solidFill>
          <a:ln w="12700">
            <a:solidFill>
              <a:srgbClr val="C0C9C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711288" y="3414117"/>
            <a:ext cx="342891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spc="-13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3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7744227" y="1207195"/>
            <a:ext cx="2277013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1600" spc="-8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1974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744227" y="1628775"/>
            <a:ext cx="2277013" cy="1062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U.S.–Saudi accord</a:t>
            </a:r>
            <a:endParaRPr lang="en-US" sz="1800" dirty="0"/>
          </a:p>
          <a:p>
            <a:pPr algn="ctr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Replacement mechanism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10378418" y="3606105"/>
            <a:ext cx="28574" cy="685800"/>
          </a:xfrm>
          <a:prstGeom prst="roundRect">
            <a:avLst>
              <a:gd name="adj" fmla="val 40000"/>
            </a:avLst>
          </a:prstGeom>
          <a:solidFill>
            <a:srgbClr val="C0C9CF"/>
          </a:solidFill>
          <a:ln/>
        </p:spPr>
      </p:sp>
      <p:sp>
        <p:nvSpPr>
          <p:cNvPr id="23" name="Shape 21"/>
          <p:cNvSpPr/>
          <p:nvPr/>
        </p:nvSpPr>
        <p:spPr>
          <a:xfrm>
            <a:off x="10135537" y="3348930"/>
            <a:ext cx="514337" cy="514350"/>
          </a:xfrm>
          <a:prstGeom prst="roundRect">
            <a:avLst>
              <a:gd name="adj" fmla="val 2222"/>
            </a:avLst>
          </a:prstGeom>
          <a:solidFill>
            <a:srgbClr val="DAE3E9"/>
          </a:solidFill>
          <a:ln w="12700">
            <a:solidFill>
              <a:srgbClr val="C0C9C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221260" y="3414117"/>
            <a:ext cx="342891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spc="-13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4</a:t>
            </a:r>
            <a:endParaRPr lang="en-US" sz="2700" dirty="0"/>
          </a:p>
        </p:txBody>
      </p:sp>
      <p:sp>
        <p:nvSpPr>
          <p:cNvPr id="25" name="Text 23"/>
          <p:cNvSpPr/>
          <p:nvPr/>
        </p:nvSpPr>
        <p:spPr>
          <a:xfrm>
            <a:off x="9254199" y="4520505"/>
            <a:ext cx="2277113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1600" spc="-8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Today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254199" y="4942086"/>
            <a:ext cx="2277113" cy="70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Multipolarity</a:t>
            </a:r>
            <a:endParaRPr lang="en-US" sz="1800" dirty="0"/>
          </a:p>
          <a:p>
            <a:pPr algn="ctr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Transition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508000"/>
            <a:ext cx="11378915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1971–1974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855960"/>
            <a:ext cx="10769331" cy="412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2900" spc="-14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The deal that restored dollar demand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711182" y="1509713"/>
            <a:ext cx="10769331" cy="746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210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Nixon Shock removed gold backing. The U.S.–Saudi accord connected the dollar to the world’s essential commodity.</a:t>
            </a:r>
            <a:endParaRPr lang="en-US" sz="21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1182" y="2450108"/>
          <a:ext cx="9143771" cy="914400"/>
        </p:xfrm>
        <a:graphic>
          <a:graphicData uri="http://schemas.openxmlformats.org/drawingml/2006/table">
            <a:tbl>
              <a:tblPr/>
              <a:tblGrid>
                <a:gridCol w="2692333"/>
                <a:gridCol w="8076998"/>
              </a:tblGrid>
              <a:tr h="4162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spc="105" kern="0" dirty="0">
                          <a:solidFill>
                            <a:srgbClr val="57646F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ACCORD ELEMENT</a:t>
                      </a:r>
                      <a:endParaRPr lang="en-US" sz="105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25399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spc="105" kern="0" dirty="0">
                          <a:solidFill>
                            <a:srgbClr val="57646F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WHAT IT CHANGED</a:t>
                      </a:r>
                      <a:endParaRPr lang="en-US" sz="105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25399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</a:tr>
              <a:tr h="4654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Oil priced in USD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25399" marR="177796" marT="101598" marB="101598" anchor="ctr">
                    <a:lnL w="12700" cap="flat" cmpd="sng" algn="ctr">
                      <a:solidFill>
                        <a:srgbClr val="24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7E9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Oil exports priced and settled in U.S. dollars.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25399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</a:tr>
              <a:tr h="4654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OPEC influence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25399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Saudi Arabia used its OPEC influence to encourage dollar settlement.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25399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</a:tr>
              <a:tr h="4654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Recycling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25399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Surplus oil revenues flowed back into U.S. Treasury securities and other Western assets.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25399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</a:tr>
              <a:tr h="4590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Strategic exchange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25399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Security guarantees and military support completed the strategic exchange.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25399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11392310" y="6464598"/>
            <a:ext cx="799385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660400"/>
            <a:ext cx="11378915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LOOP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1008360"/>
            <a:ext cx="10769331" cy="412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2900" spc="-14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Every barrel creates a financial loop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711182" y="1662113"/>
            <a:ext cx="10769331" cy="373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210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Energy trade, dollar liquidity, and sovereign debt reinforce one another.</a:t>
            </a:r>
            <a:endParaRPr lang="en-US" sz="21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182" y="2276773"/>
            <a:ext cx="10769331" cy="2286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11182" y="4670723"/>
            <a:ext cx="1137891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57646F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The recycling mechanism turns energy settlement into recurring dollar liquidity.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1392310" y="6464598"/>
            <a:ext cx="799385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660400"/>
            <a:ext cx="11378915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STRATEGIC ADVANTAGE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1008360"/>
            <a:ext cx="10769331" cy="412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2900" spc="-14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Dollar primacy became a strategic advantage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711182" y="1662113"/>
            <a:ext cx="10769331" cy="373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210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architecture lowered funding costs at home and expanded leverage abroad.</a:t>
            </a:r>
            <a:endParaRPr lang="en-US" sz="2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1182" y="2229148"/>
          <a:ext cx="9143771" cy="914400"/>
        </p:xfrm>
        <a:graphic>
          <a:graphicData uri="http://schemas.openxmlformats.org/drawingml/2006/table">
            <a:tbl>
              <a:tblPr/>
              <a:tblGrid>
                <a:gridCol w="2907719"/>
                <a:gridCol w="7861611"/>
              </a:tblGrid>
              <a:tr h="4162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spc="105" kern="0" dirty="0">
                          <a:solidFill>
                            <a:srgbClr val="57646F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MECHANISM</a:t>
                      </a:r>
                      <a:endParaRPr lang="en-US" sz="105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64008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spc="105" kern="0" dirty="0">
                          <a:solidFill>
                            <a:srgbClr val="57646F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STRATEGIC EFFECT</a:t>
                      </a:r>
                      <a:endParaRPr lang="en-US" sz="105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64008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</a:tr>
              <a:tr h="4654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Exorbitant privilege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64008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The U.S. issued the reserve asset while importing real goods in exchange for dollar liabilities.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64008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</a:tr>
              <a:tr h="4654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Lower Treasury yields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64008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Persistent foreign demand supported U.S. sovereign debt and reduced borrowing costs.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64008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</a:tr>
              <a:tr h="4654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Deficit insulation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64008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Global dollar absorption softened the pressure normally created by twin deficits.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64008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</a:tr>
              <a:tr h="4590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Financial weaponization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64008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5303A"/>
                          </a:solidFill>
                          <a:latin typeface="Host Grotesk" pitchFamily="34" charset="0"/>
                          <a:ea typeface="Host Grotesk" pitchFamily="34" charset="-122"/>
                          <a:cs typeface="Host Grotesk" pitchFamily="34" charset="-120"/>
                        </a:rPr>
                        <a:t>Dollar clearing and SWIFT created sanctions and asset-freezing leverage.</a:t>
                      </a:r>
                      <a:endParaRPr lang="en-US" sz="1300" dirty="0">
                        <a:latin typeface="Host Grotesk" charset="0"/>
                        <a:ea typeface="Host Grotesk" charset="0"/>
                        <a:cs typeface="Host Grotesk" charset="0"/>
                      </a:endParaRPr>
                    </a:p>
                  </a:txBody>
                  <a:tcPr marL="64008" marR="177796" marT="101598" marB="101598" anchor="ctr">
                    <a:lnL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30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4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11392310" y="6464598"/>
            <a:ext cx="799385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1903413"/>
            <a:ext cx="6619114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BASELINE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2251373"/>
            <a:ext cx="6619114" cy="8249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2900" spc="-14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Energy prices translate into dollar demand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711182" y="3342977"/>
            <a:ext cx="6619114" cy="70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The system’s baseline demand rises with the value and volume of global oil trade.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182" y="4292898"/>
            <a:ext cx="6619114" cy="39856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11182" y="4799409"/>
            <a:ext cx="6619114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57646F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A compact model of the settlement demand created by energy trade.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7634989" y="0"/>
            <a:ext cx="4556706" cy="686534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Text 5"/>
          <p:cNvSpPr/>
          <p:nvPr/>
        </p:nvSpPr>
        <p:spPr>
          <a:xfrm>
            <a:off x="7888983" y="660400"/>
            <a:ext cx="3591530" cy="70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b="1" dirty="0">
                <a:solidFill>
                  <a:srgbClr val="25303A"/>
                </a:solidFill>
                <a:latin typeface="Host Grotesk Bold" pitchFamily="34" charset="0"/>
                <a:ea typeface="Host Grotesk Bold" pitchFamily="34" charset="-122"/>
                <a:cs typeface="Host Grotesk Bold" pitchFamily="34" charset="-120"/>
              </a:rPr>
              <a:t>Pₒ</a:t>
            </a:r>
            <a:endParaRPr lang="en-US" sz="18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57646F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Nominal global oil price in dollars.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888983" y="2308820"/>
            <a:ext cx="3591530" cy="1062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b="1" dirty="0">
                <a:solidFill>
                  <a:srgbClr val="25303A"/>
                </a:solidFill>
                <a:latin typeface="Host Grotesk Bold" pitchFamily="34" charset="0"/>
                <a:ea typeface="Host Grotesk Bold" pitchFamily="34" charset="-122"/>
                <a:cs typeface="Host Grotesk Bold" pitchFamily="34" charset="-120"/>
              </a:rPr>
              <a:t>Qₒ</a:t>
            </a:r>
            <a:endParaRPr lang="en-US" sz="18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57646F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Aggregate daily crude consumption.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888983" y="4311551"/>
            <a:ext cx="3591530" cy="1062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b="1" dirty="0">
                <a:solidFill>
                  <a:srgbClr val="25303A"/>
                </a:solidFill>
                <a:latin typeface="Host Grotesk Bold" pitchFamily="34" charset="0"/>
                <a:ea typeface="Host Grotesk Bold" pitchFamily="34" charset="-122"/>
                <a:cs typeface="Host Grotesk Bold" pitchFamily="34" charset="-120"/>
              </a:rPr>
              <a:t>Tᵍ and Rₚ</a:t>
            </a:r>
            <a:endParaRPr lang="en-US" sz="18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57646F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Global trade volume and reserve preferences.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7888983" y="5615781"/>
            <a:ext cx="3591530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Because near-term energy demand is relatively price-inelastic, higher oil prices or volumes expand the liquidity required for energy settlement.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888983" y="1832570"/>
            <a:ext cx="3591530" cy="12700"/>
          </a:xfrm>
          <a:prstGeom prst="rect">
            <a:avLst/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7888983" y="3835301"/>
            <a:ext cx="3591530" cy="12700"/>
          </a:xfrm>
          <a:prstGeom prst="rect">
            <a:avLst/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11392310" y="6464598"/>
            <a:ext cx="799385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6390" y="660400"/>
            <a:ext cx="11378915" cy="472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2400" spc="240" kern="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PRESSURE POINT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711182" y="2246114"/>
            <a:ext cx="10769331" cy="126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600" spc="-46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The pressure point is no longer </a:t>
            </a:r>
            <a:pPr algn="ctr" indent="0" marL="0">
              <a:lnSpc>
                <a:spcPct val="90000"/>
              </a:lnSpc>
              <a:buNone/>
            </a:pPr>
            <a:r>
              <a:rPr lang="en-US" sz="4600" spc="-46" kern="0" dirty="0">
                <a:solidFill>
                  <a:srgbClr val="2F7187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theoretical.</a:t>
            </a:r>
            <a:endParaRPr lang="en-US" sz="4600" dirty="0"/>
          </a:p>
        </p:txBody>
      </p:sp>
      <p:sp>
        <p:nvSpPr>
          <p:cNvPr id="4" name="Shape 2"/>
          <p:cNvSpPr/>
          <p:nvPr/>
        </p:nvSpPr>
        <p:spPr>
          <a:xfrm>
            <a:off x="711182" y="4033441"/>
            <a:ext cx="431690" cy="1260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406390" y="4546203"/>
            <a:ext cx="11378915" cy="324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65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Reserve diversification, alternative settlement, and political risk are pulling at the loop.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406390" y="5984280"/>
            <a:ext cx="1137891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57646F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Historical foundations and current transition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660400"/>
            <a:ext cx="6222844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RISK CALCULATION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1008360"/>
            <a:ext cx="6222844" cy="8249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2900" spc="-14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Reserve freezes changed the risk calculation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711182" y="2074565"/>
            <a:ext cx="6222844" cy="746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210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Holding dollars can now look like exposure to another state’s policy decisions.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711182" y="3014960"/>
            <a:ext cx="6222844" cy="70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In 2022, roughly $300 billion in Russian central-bank reserves were frozen.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238819" y="0"/>
            <a:ext cx="4952876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7594410" y="1702495"/>
            <a:ext cx="3886103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CONCEPTUAL SHIFT · NOT A MEASURED ALLOCATION FORECAST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7594410" y="2522835"/>
            <a:ext cx="3886103" cy="70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Legacy</a:t>
            </a:r>
            <a:endParaRPr lang="en-US" sz="18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57646F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USD-heavy reserves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594410" y="3536255"/>
            <a:ext cx="3886103" cy="1062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→ Diversification</a:t>
            </a:r>
            <a:endParaRPr lang="en-US" sz="18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57646F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Gold · non-G7 currencies · RMB · other hard or alternative assets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594410" y="4992886"/>
            <a:ext cx="4495688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The event changed the perceived cost of concentration.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594410" y="3377505"/>
            <a:ext cx="3886103" cy="12700"/>
          </a:xfrm>
          <a:prstGeom prst="rect">
            <a:avLst/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1392310" y="6464598"/>
            <a:ext cx="799385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660400"/>
            <a:ext cx="11378915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ALTERNATIVE RAILS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1008360"/>
            <a:ext cx="10769331" cy="412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2900" spc="-14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New rails are forming around the dollar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711182" y="1662113"/>
            <a:ext cx="10769331" cy="746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210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China, BRICS members, and energy exporters are building ways to settle more trade locally.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711182" y="2602508"/>
            <a:ext cx="3386549" cy="301486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1526" y="2837458"/>
            <a:ext cx="2865862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Petroyuan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71526" y="3371155"/>
            <a:ext cx="2865763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971526" y="3636268"/>
            <a:ext cx="2865862" cy="1771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Yuan-denominated crude contracts and a yuan-to-gold conversion link support non-dollar energy settlement.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402523" y="2602508"/>
            <a:ext cx="3386549" cy="301486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62867" y="2837458"/>
            <a:ext cx="2865862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Bilateral clearing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662867" y="3371155"/>
            <a:ext cx="2865763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4662867" y="3636268"/>
            <a:ext cx="2865862" cy="1417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Local-currency swaps and direct settlement reduce dependence on correspondent banks.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093865" y="2602508"/>
            <a:ext cx="3386549" cy="301486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54208" y="2837458"/>
            <a:ext cx="2865862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Parallel networks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354208" y="3371155"/>
            <a:ext cx="2865763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8354208" y="3636268"/>
            <a:ext cx="2865862" cy="1771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CIPS, SPFS, and other payment mechanisms offer alternatives to traditional SWIFT pathways.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1392310" y="6464598"/>
            <a:ext cx="799385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660400"/>
            <a:ext cx="6420979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LONG-RUN STRUCTURE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1008360"/>
            <a:ext cx="6420979" cy="8249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2900" spc="-14" kern="0" dirty="0">
                <a:solidFill>
                  <a:srgbClr val="25303A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The energy transition weakens the old anchor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711182" y="2074565"/>
            <a:ext cx="6420979" cy="112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2100" dirty="0">
                <a:solidFill>
                  <a:srgbClr val="57646F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As energy trade shifts beyond hydrocarbons, fewer transactions are automatically tied to dollar settlement.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711182" y="3388320"/>
            <a:ext cx="6420979" cy="1062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The point is directional: a lower fossil-fuel share reduces the long-run volume of energy trade that feeds the petrodollar loop.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11182" y="4692551"/>
            <a:ext cx="6420979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57646F"/>
                </a:solidFill>
                <a:latin typeface="Host Grotesk" pitchFamily="34" charset="0"/>
                <a:ea typeface="Host Grotesk" pitchFamily="34" charset="-122"/>
                <a:cs typeface="Host Grotesk" pitchFamily="34" charset="-120"/>
              </a:rPr>
              <a:t>No unsupported forecast implied.</a:t>
            </a:r>
            <a:endParaRPr lang="en-US" sz="10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36855" y="0"/>
            <a:ext cx="4754840" cy="68580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09585" y="6464598"/>
            <a:ext cx="799385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2026-09-21T06:49:42Z</dcterms:created>
  <dcterms:modified xsi:type="dcterms:W3CDTF">2026-09-21T06:49:42Z</dcterms:modified>
</cp:coreProperties>
</file>