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F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21792" y="1170432"/>
            <a:ext cx="82296" cy="434340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32688" y="1078992"/>
            <a:ext cx="45720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RESEARCH PAPER  •  ACADEMIC PRESENTATION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2688" y="1508760"/>
            <a:ext cx="5760720" cy="1417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200" b="1">
                <a:solidFill>
                  <a:srgbClr val="FFFFFF"/>
                </a:solidFill>
                <a:latin typeface="Aptos"/>
              </a:defRPr>
            </a:pPr>
            <a:r>
              <a:t>US–CHINA</a:t>
            </a:r>
            <a:br/>
            <a:r>
              <a:t>CONFLICT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2688" y="2926080"/>
            <a:ext cx="6949440" cy="10515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3100" b="1">
                <a:solidFill>
                  <a:srgbClr val="FFFFFF"/>
                </a:solidFill>
                <a:latin typeface="Aptos"/>
              </a:defRPr>
            </a:pPr>
            <a:r>
              <a:t>What Challenges Does</a:t>
            </a:r>
            <a:br/>
            <a:r>
              <a:t>Pakistan Face?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50976" y="4279392"/>
            <a:ext cx="722376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500" b="0">
                <a:solidFill>
                  <a:srgbClr val="CDD8E2"/>
                </a:solidFill>
                <a:latin typeface="Aptos"/>
              </a:defRPr>
            </a:pPr>
            <a:r>
              <a:t>Strategic competition, economic exposure and the case for pragmatic strategic balancing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549640" y="1481328"/>
            <a:ext cx="2148840" cy="960120"/>
          </a:xfrm>
          <a:prstGeom prst="roundRect">
            <a:avLst/>
          </a:prstGeom>
          <a:solidFill>
            <a:srgbClr val="1C324A"/>
          </a:solidFill>
          <a:ln>
            <a:solidFill>
              <a:srgbClr val="3C55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732520" y="1700784"/>
            <a:ext cx="178308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400" b="1">
                <a:solidFill>
                  <a:srgbClr val="FFFFFF"/>
                </a:solidFill>
                <a:latin typeface="Aptos"/>
              </a:defRPr>
            </a:pPr>
            <a:r>
              <a:t>UNITED</a:t>
            </a:r>
            <a:br/>
            <a:r>
              <a:t>STATES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549640" y="4434840"/>
            <a:ext cx="2148840" cy="960120"/>
          </a:xfrm>
          <a:prstGeom prst="roundRect">
            <a:avLst/>
          </a:prstGeom>
          <a:solidFill>
            <a:srgbClr val="1C324A"/>
          </a:solidFill>
          <a:ln>
            <a:solidFill>
              <a:srgbClr val="3C55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732520" y="4736592"/>
            <a:ext cx="17830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400" b="1">
                <a:solidFill>
                  <a:srgbClr val="FFFFFF"/>
                </a:solidFill>
                <a:latin typeface="Aptos"/>
              </a:defRPr>
            </a:pPr>
            <a:r>
              <a:t>CHINA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01000" y="2926080"/>
            <a:ext cx="3246120" cy="777240"/>
          </a:xfrm>
          <a:prstGeom prst="roundRect">
            <a:avLst/>
          </a:prstGeom>
          <a:solidFill>
            <a:srgbClr val="27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211312" y="3145536"/>
            <a:ext cx="283464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500" b="1">
                <a:solidFill>
                  <a:srgbClr val="FFFFFF"/>
                </a:solidFill>
                <a:latin typeface="Aptos"/>
              </a:defRPr>
            </a:pPr>
            <a:r>
              <a:t>PAKISTAN</a:t>
            </a:r>
          </a:p>
        </p:txBody>
      </p:sp>
      <p:cxnSp>
        <p:nvCxnSpPr>
          <p:cNvPr id="16" name="Connector 15"/>
          <p:cNvCxnSpPr/>
          <p:nvPr/>
        </p:nvCxnSpPr>
        <p:spPr>
          <a:xfrm>
            <a:off x="9619488" y="2450592"/>
            <a:ext cx="0" cy="457200"/>
          </a:xfrm>
          <a:prstGeom prst="line">
            <a:avLst/>
          </a:prstGeom>
          <a:ln w="25400">
            <a:solidFill>
              <a:srgbClr val="CA9B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nector 16"/>
          <p:cNvCxnSpPr/>
          <p:nvPr/>
        </p:nvCxnSpPr>
        <p:spPr>
          <a:xfrm>
            <a:off x="9619488" y="3703320"/>
            <a:ext cx="0" cy="713232"/>
          </a:xfrm>
          <a:prstGeom prst="line">
            <a:avLst/>
          </a:prstGeom>
          <a:ln w="25400">
            <a:solidFill>
              <a:srgbClr val="CA9B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50976" y="580644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0">
                <a:solidFill>
                  <a:srgbClr val="AABBCA"/>
                </a:solidFill>
                <a:latin typeface="Aptos"/>
              </a:defRPr>
            </a:pPr>
            <a:r>
              <a:t>14-slide research presentation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A0AFBE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20" name="Connector 19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A0AFB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01  /  EXECUTIVE FRAME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The strategic dilemma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72768"/>
            <a:ext cx="10698480" cy="6583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000" b="1">
                <a:solidFill>
                  <a:srgbClr val="0F1F34"/>
                </a:solidFill>
                <a:latin typeface="Aptos"/>
              </a:defRPr>
            </a:pPr>
            <a:r>
              <a:t>Pakistan is exposed to the rivalry from multiple directions — but the paper argues that exposure does not require exclusive alignment.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0080" y="2514600"/>
            <a:ext cx="3383280" cy="242316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640080" y="2514600"/>
            <a:ext cx="64008" cy="242316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68680" y="2679192"/>
            <a:ext cx="29718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235B91"/>
                </a:solidFill>
                <a:latin typeface="Aptos"/>
              </a:defRPr>
            </a:pPr>
            <a:r>
              <a:t>ECONOMIC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8680" y="3081528"/>
            <a:ext cx="2971800" cy="172821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Trade access, supply chains, investment uncertainty and technology fragmentation.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89120" y="2514600"/>
            <a:ext cx="3383280" cy="242316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389120" y="2514600"/>
            <a:ext cx="64008" cy="2423160"/>
          </a:xfrm>
          <a:prstGeom prst="rect">
            <a:avLst/>
          </a:prstGeom>
          <a:solidFill>
            <a:srgbClr val="3F96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617720" y="2679192"/>
            <a:ext cx="29718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3F96AE"/>
                </a:solidFill>
                <a:latin typeface="Aptos"/>
              </a:defRPr>
            </a:pPr>
            <a:r>
              <a:t>DIPLOMATIC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17720" y="3081528"/>
            <a:ext cx="2971800" cy="172821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Pressure over Taiwan, the South China Sea, sanctions, technology controls and Indo-Pacific security.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38160" y="2514600"/>
            <a:ext cx="3383280" cy="242316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8138160" y="2514600"/>
            <a:ext cx="64008" cy="242316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366760" y="2679192"/>
            <a:ext cx="29718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CA9B37"/>
                </a:solidFill>
                <a:latin typeface="Aptos"/>
              </a:defRPr>
            </a:pPr>
            <a:r>
              <a:t>SECURITY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366760" y="3081528"/>
            <a:ext cx="2971800" cy="172821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A complex South Asian environment and security responsibilities around CPEC.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8368" y="5285232"/>
            <a:ext cx="18288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CORE THESIS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40280" y="5230368"/>
            <a:ext cx="877824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800" b="1">
                <a:solidFill>
                  <a:srgbClr val="235B91"/>
                </a:solidFill>
                <a:latin typeface="Aptos"/>
              </a:defRPr>
            </a:pPr>
            <a:r>
              <a:t>Pragmatic strategic balancing + diversification + stronger domestic capacity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24" name="Connector 23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02  /  RESEARCH DESIGN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Questions, objectives &amp; method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1554480"/>
            <a:ext cx="3429000" cy="361188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40080" y="1554480"/>
            <a:ext cx="64008" cy="361188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68680" y="1719072"/>
            <a:ext cx="30175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235B91"/>
                </a:solidFill>
                <a:latin typeface="Aptos"/>
              </a:defRPr>
            </a:pPr>
            <a:r>
              <a:t>RESEARCH OBJECTIVES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8680" y="2121408"/>
            <a:ext cx="3017520" cy="29169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• Examine foreign-policy effects</a:t>
            </a:r>
            <a:br/>
            <a:r>
              <a:t>• Assess China &amp; U.S. relationships</a:t>
            </a:r>
            <a:br/>
            <a:r>
              <a:t>• Identify economic, diplomatic &amp; security challenges</a:t>
            </a:r>
            <a:br/>
            <a:r>
              <a:t>• Examine CPEC implications</a:t>
            </a:r>
            <a:br/>
            <a:r>
              <a:t>• Propose autonomy-preserving options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89120" y="1554480"/>
            <a:ext cx="3429000" cy="361188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4389120" y="1554480"/>
            <a:ext cx="64008" cy="3611880"/>
          </a:xfrm>
          <a:prstGeom prst="rect">
            <a:avLst/>
          </a:prstGeom>
          <a:solidFill>
            <a:srgbClr val="3F96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617720" y="1719072"/>
            <a:ext cx="30175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3F96AE"/>
                </a:solidFill>
                <a:latin typeface="Aptos"/>
              </a:defRPr>
            </a:pPr>
            <a:r>
              <a:t>RESEARCH QUESTIONS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17720" y="2121408"/>
            <a:ext cx="3017520" cy="29169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RQ1  Foreign-policy impact?</a:t>
            </a:r>
            <a:br/>
            <a:r>
              <a:t>RQ2  Economic challenges?</a:t>
            </a:r>
            <a:br/>
            <a:r>
              <a:t>RQ3  CPEC implications?</a:t>
            </a:r>
            <a:br/>
            <a:r>
              <a:t>RQ4  Diplomatic &amp; security pressure?</a:t>
            </a:r>
            <a:br/>
            <a:r>
              <a:t>RQ5  What balancing strategy?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38160" y="1554480"/>
            <a:ext cx="3429000" cy="361188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38160" y="1554480"/>
            <a:ext cx="64008" cy="361188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366760" y="1719072"/>
            <a:ext cx="30175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CA9B37"/>
                </a:solidFill>
                <a:latin typeface="Aptos"/>
              </a:defRPr>
            </a:pPr>
            <a:r>
              <a:t>METHODOLOGY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66760" y="2121408"/>
            <a:ext cx="3017520" cy="29169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Qualitative analytical approach</a:t>
            </a:r>
            <a:br/>
            <a:br/>
            <a:r>
              <a:t>Secondary sources: official statements, international economic data and geopolitical research.</a:t>
            </a:r>
            <a:br/>
            <a:br/>
            <a:r>
              <a:t>Comparative analysis of Pakistan’s relationships with both powers.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8368" y="5596128"/>
            <a:ext cx="91440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66717D"/>
                </a:solidFill>
                <a:latin typeface="Aptos"/>
              </a:defRPr>
            </a:pPr>
            <a:r>
              <a:t>SCOPE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17320" y="5550408"/>
            <a:ext cx="45720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1">
                <a:solidFill>
                  <a:srgbClr val="141C28"/>
                </a:solidFill>
                <a:latin typeface="Aptos"/>
              </a:defRPr>
            </a:pPr>
            <a:r>
              <a:t>Developments available up to September 2026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23" name="Connector 22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03  /  GLOBAL CONTEXT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US–China competition is multi-dimensional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663440" y="2788920"/>
            <a:ext cx="2834640" cy="914400"/>
          </a:xfrm>
          <a:prstGeom prst="roundRect">
            <a:avLst/>
          </a:prstGeom>
          <a:solidFill>
            <a:srgbClr val="0F1F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846320" y="2971800"/>
            <a:ext cx="246888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600" b="1">
                <a:solidFill>
                  <a:srgbClr val="FFFFFF"/>
                </a:solidFill>
                <a:latin typeface="Aptos"/>
              </a:defRPr>
            </a:pPr>
            <a:r>
              <a:t>US–CHINA</a:t>
            </a:r>
            <a:br/>
            <a:r>
              <a:t>STRATEGIC COMPETITION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14400" y="1508760"/>
            <a:ext cx="2331720" cy="73152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51560" y="1746504"/>
            <a:ext cx="20574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300" b="1">
                <a:solidFill>
                  <a:srgbClr val="235B91"/>
                </a:solidFill>
                <a:latin typeface="Aptos"/>
              </a:defRPr>
            </a:pPr>
            <a:r>
              <a:t>TRADE</a:t>
            </a:r>
          </a:p>
        </p:txBody>
      </p:sp>
      <p:cxnSp>
        <p:nvCxnSpPr>
          <p:cNvPr id="12" name="Connector 11"/>
          <p:cNvCxnSpPr/>
          <p:nvPr/>
        </p:nvCxnSpPr>
        <p:spPr>
          <a:xfrm>
            <a:off x="3246120" y="1874519"/>
            <a:ext cx="1417320" cy="1371601"/>
          </a:xfrm>
          <a:prstGeom prst="line">
            <a:avLst/>
          </a:prstGeom>
          <a:ln w="22860">
            <a:solidFill>
              <a:srgbClr val="235B9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8915400" y="1508760"/>
            <a:ext cx="2331720" cy="73152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052560" y="1746504"/>
            <a:ext cx="20574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300" b="1">
                <a:solidFill>
                  <a:srgbClr val="3F96AE"/>
                </a:solidFill>
                <a:latin typeface="Aptos"/>
              </a:defRPr>
            </a:pPr>
            <a:r>
              <a:t>TECHNOLOGY</a:t>
            </a:r>
          </a:p>
        </p:txBody>
      </p:sp>
      <p:cxnSp>
        <p:nvCxnSpPr>
          <p:cNvPr id="15" name="Connector 14"/>
          <p:cNvCxnSpPr/>
          <p:nvPr/>
        </p:nvCxnSpPr>
        <p:spPr>
          <a:xfrm flipH="1">
            <a:off x="7498079" y="1874519"/>
            <a:ext cx="1417321" cy="1371601"/>
          </a:xfrm>
          <a:prstGeom prst="line">
            <a:avLst/>
          </a:prstGeom>
          <a:ln w="22860">
            <a:solidFill>
              <a:srgbClr val="3F96A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914400" y="4526280"/>
            <a:ext cx="2331720" cy="73152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51560" y="4764024"/>
            <a:ext cx="20574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300" b="1">
                <a:solidFill>
                  <a:srgbClr val="CA9B37"/>
                </a:solidFill>
                <a:latin typeface="Aptos"/>
              </a:defRPr>
            </a:pPr>
            <a:r>
              <a:t>SECURITY</a:t>
            </a:r>
          </a:p>
        </p:txBody>
      </p:sp>
      <p:cxnSp>
        <p:nvCxnSpPr>
          <p:cNvPr id="18" name="Connector 17"/>
          <p:cNvCxnSpPr/>
          <p:nvPr/>
        </p:nvCxnSpPr>
        <p:spPr>
          <a:xfrm flipV="1">
            <a:off x="3246120" y="3246120"/>
            <a:ext cx="1417320" cy="1645920"/>
          </a:xfrm>
          <a:prstGeom prst="line">
            <a:avLst/>
          </a:prstGeom>
          <a:ln w="22860">
            <a:solidFill>
              <a:srgbClr val="CA9B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8915400" y="4526280"/>
            <a:ext cx="2331720" cy="73152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9052560" y="4764024"/>
            <a:ext cx="20574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300" b="1">
                <a:solidFill>
                  <a:srgbClr val="235B91"/>
                </a:solidFill>
                <a:latin typeface="Aptos"/>
              </a:defRPr>
            </a:pPr>
            <a:r>
              <a:t>GLOBAL INSTITUTIONS</a:t>
            </a:r>
          </a:p>
        </p:txBody>
      </p:sp>
      <p:cxnSp>
        <p:nvCxnSpPr>
          <p:cNvPr id="21" name="Connector 20"/>
          <p:cNvCxnSpPr/>
          <p:nvPr/>
        </p:nvCxnSpPr>
        <p:spPr>
          <a:xfrm flipH="1" flipV="1">
            <a:off x="7498079" y="3246120"/>
            <a:ext cx="1417321" cy="1645920"/>
          </a:xfrm>
          <a:prstGeom prst="line">
            <a:avLst/>
          </a:prstGeom>
          <a:ln w="22860">
            <a:solidFill>
              <a:srgbClr val="235B9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828800" y="5532120"/>
            <a:ext cx="8503920" cy="4389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500" b="1">
                <a:solidFill>
                  <a:srgbClr val="141C28"/>
                </a:solidFill>
                <a:latin typeface="Aptos"/>
              </a:defRPr>
            </a:pPr>
            <a:r>
              <a:t>For Pakistan: trade, technology choices, investment and regional security can be affected even without direct involvement.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24" name="Connector 23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04  /  BILATERAL RELATIONS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Two relationships — different strategic value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554480"/>
            <a:ext cx="4983480" cy="3977639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60120" y="1874519"/>
            <a:ext cx="182880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>
                <a:solidFill>
                  <a:srgbClr val="235B91"/>
                </a:solidFill>
                <a:latin typeface="Aptos"/>
              </a:defRPr>
            </a:pPr>
            <a:r>
              <a:t>CHINA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0120" y="2331720"/>
            <a:ext cx="420624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1">
                <a:solidFill>
                  <a:srgbClr val="66717D"/>
                </a:solidFill>
                <a:latin typeface="Aptos"/>
              </a:defRPr>
            </a:pPr>
            <a:r>
              <a:t>All-Weather Strategic Cooperative Partnership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60120" y="2907792"/>
            <a:ext cx="4160520" cy="347472"/>
          </a:xfrm>
          <a:prstGeom prst="roundRect">
            <a:avLst/>
          </a:prstGeom>
          <a:solidFill>
            <a:srgbClr val="E8F0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143000" y="2990088"/>
            <a:ext cx="3749039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141C28"/>
                </a:solidFill>
                <a:latin typeface="Aptos"/>
              </a:defRPr>
            </a:pPr>
            <a:r>
              <a:t>Politics &amp; diplomacy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60120" y="3410712"/>
            <a:ext cx="4160520" cy="347472"/>
          </a:xfrm>
          <a:prstGeom prst="roundRect">
            <a:avLst/>
          </a:prstGeom>
          <a:solidFill>
            <a:srgbClr val="E8F0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143000" y="3493008"/>
            <a:ext cx="3749039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141C28"/>
                </a:solidFill>
                <a:latin typeface="Aptos"/>
              </a:defRPr>
            </a:pPr>
            <a:r>
              <a:t>Defence &amp; security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60120" y="3913632"/>
            <a:ext cx="4160520" cy="347472"/>
          </a:xfrm>
          <a:prstGeom prst="roundRect">
            <a:avLst/>
          </a:prstGeom>
          <a:solidFill>
            <a:srgbClr val="E8F0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143000" y="3995928"/>
            <a:ext cx="3749039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141C28"/>
                </a:solidFill>
                <a:latin typeface="Aptos"/>
              </a:defRPr>
            </a:pPr>
            <a:r>
              <a:t>CPEC &amp; infrastructure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960120" y="4416552"/>
            <a:ext cx="4160520" cy="347472"/>
          </a:xfrm>
          <a:prstGeom prst="roundRect">
            <a:avLst/>
          </a:prstGeom>
          <a:solidFill>
            <a:srgbClr val="E8F0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143000" y="4498848"/>
            <a:ext cx="3749039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141C28"/>
                </a:solidFill>
                <a:latin typeface="Aptos"/>
              </a:defRPr>
            </a:pPr>
            <a:r>
              <a:t>Trade, investment &amp; connectivity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46520" y="1554480"/>
            <a:ext cx="4983480" cy="3977639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720840" y="1874519"/>
            <a:ext cx="292608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>
                <a:solidFill>
                  <a:srgbClr val="3F96AE"/>
                </a:solidFill>
                <a:latin typeface="Aptos"/>
              </a:defRPr>
            </a:pPr>
            <a:r>
              <a:t>UNITED STATES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20840" y="2331720"/>
            <a:ext cx="420624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1">
                <a:solidFill>
                  <a:srgbClr val="66717D"/>
                </a:solidFill>
                <a:latin typeface="Aptos"/>
              </a:defRPr>
            </a:pPr>
            <a:r>
              <a:t>A significant economic &amp; diplomatic relationship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720840" y="2907792"/>
            <a:ext cx="4160520" cy="347472"/>
          </a:xfrm>
          <a:prstGeom prst="roundRect">
            <a:avLst/>
          </a:prstGeom>
          <a:solidFill>
            <a:srgbClr val="E9F4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03720" y="2990088"/>
            <a:ext cx="3749039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141C28"/>
                </a:solidFill>
                <a:latin typeface="Aptos"/>
              </a:defRPr>
            </a:pPr>
            <a:r>
              <a:t>Major-market access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720840" y="3410712"/>
            <a:ext cx="4160520" cy="347472"/>
          </a:xfrm>
          <a:prstGeom prst="roundRect">
            <a:avLst/>
          </a:prstGeom>
          <a:solidFill>
            <a:srgbClr val="E9F4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903720" y="3493008"/>
            <a:ext cx="3749039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141C28"/>
                </a:solidFill>
                <a:latin typeface="Aptos"/>
              </a:defRPr>
            </a:pPr>
            <a:r>
              <a:t>Trade &amp; investment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720840" y="3913632"/>
            <a:ext cx="4160520" cy="347472"/>
          </a:xfrm>
          <a:prstGeom prst="roundRect">
            <a:avLst/>
          </a:prstGeom>
          <a:solidFill>
            <a:srgbClr val="E9F4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903720" y="3995928"/>
            <a:ext cx="3749039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141C28"/>
                </a:solidFill>
                <a:latin typeface="Aptos"/>
              </a:defRPr>
            </a:pPr>
            <a:r>
              <a:t>Technology opportunities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720840" y="4416552"/>
            <a:ext cx="4160520" cy="347472"/>
          </a:xfrm>
          <a:prstGeom prst="roundRect">
            <a:avLst/>
          </a:prstGeom>
          <a:solidFill>
            <a:srgbClr val="E9F4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903720" y="4498848"/>
            <a:ext cx="3749039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141C28"/>
                </a:solidFill>
                <a:latin typeface="Aptos"/>
              </a:defRPr>
            </a:pPr>
            <a:r>
              <a:t>Education &amp; wider engagement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31" name="Connector 30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05  /  CPEC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Economic opportunity — geopolitical sensitivity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06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1508760"/>
            <a:ext cx="10698480" cy="62179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900" b="1">
                <a:solidFill>
                  <a:srgbClr val="0F1F34"/>
                </a:solidFill>
                <a:latin typeface="Aptos"/>
              </a:defRPr>
            </a:pPr>
            <a:r>
              <a:t>CPEC can be an engine of commercial connectivity, but rivalry can cause projects to be interpreted through a geopolitical lens.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31520" y="2743200"/>
            <a:ext cx="169164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68680" y="2907792"/>
            <a:ext cx="5029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8680" y="3273552"/>
            <a:ext cx="14173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235B91"/>
                </a:solidFill>
                <a:latin typeface="Aptos"/>
              </a:defRPr>
            </a:pPr>
            <a:r>
              <a:t>INFRASTRUCTURE</a:t>
            </a:r>
          </a:p>
        </p:txBody>
      </p:sp>
      <p:cxnSp>
        <p:nvCxnSpPr>
          <p:cNvPr id="12" name="Connector 11"/>
          <p:cNvCxnSpPr/>
          <p:nvPr/>
        </p:nvCxnSpPr>
        <p:spPr>
          <a:xfrm>
            <a:off x="2423160" y="3310128"/>
            <a:ext cx="521208" cy="0"/>
          </a:xfrm>
          <a:prstGeom prst="line">
            <a:avLst/>
          </a:prstGeom>
          <a:ln w="25400">
            <a:solidFill>
              <a:srgbClr val="CA9B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2944368" y="2743200"/>
            <a:ext cx="169164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081527" y="2907792"/>
            <a:ext cx="5029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81527" y="3273552"/>
            <a:ext cx="14173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235B91"/>
                </a:solidFill>
                <a:latin typeface="Aptos"/>
              </a:defRPr>
            </a:pPr>
            <a:r>
              <a:t>ENERGY</a:t>
            </a:r>
          </a:p>
        </p:txBody>
      </p:sp>
      <p:cxnSp>
        <p:nvCxnSpPr>
          <p:cNvPr id="16" name="Connector 15"/>
          <p:cNvCxnSpPr/>
          <p:nvPr/>
        </p:nvCxnSpPr>
        <p:spPr>
          <a:xfrm>
            <a:off x="4636008" y="3310128"/>
            <a:ext cx="521208" cy="0"/>
          </a:xfrm>
          <a:prstGeom prst="line">
            <a:avLst/>
          </a:prstGeom>
          <a:ln w="25400">
            <a:solidFill>
              <a:srgbClr val="CA9B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5157216" y="2743200"/>
            <a:ext cx="169164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5294376" y="2907792"/>
            <a:ext cx="5029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94376" y="3273552"/>
            <a:ext cx="14173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235B91"/>
                </a:solidFill>
                <a:latin typeface="Aptos"/>
              </a:defRPr>
            </a:pPr>
            <a:r>
              <a:t>INDUSTRY</a:t>
            </a:r>
          </a:p>
        </p:txBody>
      </p:sp>
      <p:cxnSp>
        <p:nvCxnSpPr>
          <p:cNvPr id="20" name="Connector 19"/>
          <p:cNvCxnSpPr/>
          <p:nvPr/>
        </p:nvCxnSpPr>
        <p:spPr>
          <a:xfrm>
            <a:off x="6848856" y="3310128"/>
            <a:ext cx="521207" cy="0"/>
          </a:xfrm>
          <a:prstGeom prst="line">
            <a:avLst/>
          </a:prstGeom>
          <a:ln w="25400">
            <a:solidFill>
              <a:srgbClr val="CA9B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/>
        </p:nvSpPr>
        <p:spPr>
          <a:xfrm>
            <a:off x="7370064" y="2743200"/>
            <a:ext cx="169164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507224" y="2907792"/>
            <a:ext cx="5029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07224" y="3273552"/>
            <a:ext cx="14173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235B91"/>
                </a:solidFill>
                <a:latin typeface="Aptos"/>
              </a:defRPr>
            </a:pPr>
            <a:r>
              <a:t>LOGISTICS</a:t>
            </a:r>
          </a:p>
        </p:txBody>
      </p:sp>
      <p:cxnSp>
        <p:nvCxnSpPr>
          <p:cNvPr id="24" name="Connector 23"/>
          <p:cNvCxnSpPr/>
          <p:nvPr/>
        </p:nvCxnSpPr>
        <p:spPr>
          <a:xfrm>
            <a:off x="9061704" y="3310128"/>
            <a:ext cx="521208" cy="0"/>
          </a:xfrm>
          <a:prstGeom prst="line">
            <a:avLst/>
          </a:prstGeom>
          <a:ln w="25400">
            <a:solidFill>
              <a:srgbClr val="CA9B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9582912" y="2743200"/>
            <a:ext cx="169164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720072" y="2907792"/>
            <a:ext cx="5029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20072" y="3273552"/>
            <a:ext cx="14173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1">
                <a:solidFill>
                  <a:srgbClr val="235B91"/>
                </a:solidFill>
                <a:latin typeface="Aptos"/>
              </a:defRPr>
            </a:pPr>
            <a:r>
              <a:t>TECHNOLOGY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1828800" y="4617720"/>
            <a:ext cx="8549640" cy="91440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1828800" y="4617720"/>
            <a:ext cx="64008" cy="91440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2057400" y="4782312"/>
            <a:ext cx="813816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CA9B37"/>
                </a:solidFill>
                <a:latin typeface="Aptos"/>
              </a:defRPr>
            </a:pPr>
            <a:r>
              <a:t>POLICY DIRECTION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057400" y="5184648"/>
            <a:ext cx="8138160" cy="21945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Maximize CPEC’s economic/commercial character and encourage wider international participation.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33" name="Connector 32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06  /  ECONOMY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Where the pressure could land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07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58368" y="1481328"/>
            <a:ext cx="5166360" cy="1207008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58368" y="1481328"/>
            <a:ext cx="64008" cy="1207008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86968" y="1645920"/>
            <a:ext cx="4754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235B91"/>
                </a:solidFill>
                <a:latin typeface="Aptos"/>
              </a:defRPr>
            </a:pPr>
            <a:r>
              <a:t>TRADE ACCESS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6968" y="2048256"/>
            <a:ext cx="475488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U.S. market importance + China’s role in infrastructure/investment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81928" y="1481328"/>
            <a:ext cx="5166360" cy="1207008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6281928" y="1481328"/>
            <a:ext cx="64008" cy="1207008"/>
          </a:xfrm>
          <a:prstGeom prst="rect">
            <a:avLst/>
          </a:prstGeom>
          <a:solidFill>
            <a:srgbClr val="3F96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510528" y="1645920"/>
            <a:ext cx="4754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3F96AE"/>
                </a:solidFill>
                <a:latin typeface="Aptos"/>
              </a:defRPr>
            </a:pPr>
            <a:r>
              <a:t>SUPPLY CHAINS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10528" y="2048256"/>
            <a:ext cx="475488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Disruption and restructuring may create both risks and opportunities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58368" y="2962656"/>
            <a:ext cx="5166360" cy="1207008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58368" y="2962656"/>
            <a:ext cx="64008" cy="1207008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86968" y="3127248"/>
            <a:ext cx="4754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CA9B37"/>
                </a:solidFill>
                <a:latin typeface="Aptos"/>
              </a:defRPr>
            </a:pPr>
            <a:r>
              <a:t>TECHNOLOGY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6968" y="3529584"/>
            <a:ext cx="475488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Fragmentation can raise costs and complicate digital development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81928" y="2962656"/>
            <a:ext cx="5166360" cy="1207008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281928" y="2962656"/>
            <a:ext cx="64008" cy="1207008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510528" y="3127248"/>
            <a:ext cx="4754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235B91"/>
                </a:solidFill>
                <a:latin typeface="Aptos"/>
              </a:defRPr>
            </a:pPr>
            <a:r>
              <a:t>INVESTMENT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10528" y="3529584"/>
            <a:ext cx="475488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Geopolitical uncertainty can influence investor confidence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456432" y="4443984"/>
            <a:ext cx="5166360" cy="1207008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3456432" y="4443984"/>
            <a:ext cx="64008" cy="1207008"/>
          </a:xfrm>
          <a:prstGeom prst="rect">
            <a:avLst/>
          </a:prstGeom>
          <a:solidFill>
            <a:srgbClr val="3F96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3685031" y="4608576"/>
            <a:ext cx="4754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3F96AE"/>
                </a:solidFill>
                <a:latin typeface="Aptos"/>
              </a:defRPr>
            </a:pPr>
            <a:r>
              <a:t>DOMESTIC CAPACITY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85031" y="5010912"/>
            <a:ext cx="475488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Infrastructure, regulation, skills and political stability shape outcomes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29" name="Connector 28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07  /  DIPLOMACY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The cost of choosing sides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08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1508760"/>
            <a:ext cx="1069848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900" b="1">
                <a:solidFill>
                  <a:srgbClr val="0F1F34"/>
                </a:solidFill>
                <a:latin typeface="Aptos"/>
              </a:defRPr>
            </a:pPr>
            <a:r>
              <a:t>As rivalry intensifies, Islamabad’s room for manoeuvre becomes more valuable — and more difficult to preserve.</a:t>
            </a:r>
          </a:p>
        </p:txBody>
      </p:sp>
      <p:sp>
        <p:nvSpPr>
          <p:cNvPr id="9" name="Rectangle 8"/>
          <p:cNvSpPr/>
          <p:nvPr/>
        </p:nvSpPr>
        <p:spPr>
          <a:xfrm>
            <a:off x="914400" y="2487168"/>
            <a:ext cx="128016" cy="347472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234440" y="2468880"/>
            <a:ext cx="4389120" cy="3474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141C28"/>
                </a:solidFill>
                <a:latin typeface="Aptos"/>
              </a:defRPr>
            </a:pPr>
            <a:r>
              <a:t>Taiwan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14400" y="3099816"/>
            <a:ext cx="128016" cy="347472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234440" y="3081528"/>
            <a:ext cx="4389120" cy="3474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141C28"/>
                </a:solidFill>
                <a:latin typeface="Aptos"/>
              </a:defRPr>
            </a:pPr>
            <a:r>
              <a:t>South China Sea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14400" y="3712464"/>
            <a:ext cx="128016" cy="347472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234440" y="3694176"/>
            <a:ext cx="4389120" cy="3474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141C28"/>
                </a:solidFill>
                <a:latin typeface="Aptos"/>
              </a:defRPr>
            </a:pPr>
            <a:r>
              <a:t>Technology controls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14400" y="4325112"/>
            <a:ext cx="128016" cy="347472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234440" y="4306824"/>
            <a:ext cx="4389120" cy="3474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141C28"/>
                </a:solidFill>
                <a:latin typeface="Aptos"/>
              </a:defRPr>
            </a:pPr>
            <a:r>
              <a:t>Sanctions &amp; trade restrictions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914400" y="4937760"/>
            <a:ext cx="128016" cy="347472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234440" y="4919472"/>
            <a:ext cx="4389120" cy="3474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141C28"/>
                </a:solidFill>
                <a:latin typeface="Aptos"/>
              </a:defRPr>
            </a:pPr>
            <a:r>
              <a:t>Indo-Pacific security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583680" y="2331720"/>
            <a:ext cx="4251960" cy="2606040"/>
          </a:xfrm>
          <a:prstGeom prst="roundRect">
            <a:avLst/>
          </a:prstGeom>
          <a:solidFill>
            <a:srgbClr val="0F1F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03720" y="2651760"/>
            <a:ext cx="347472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000" b="1">
                <a:solidFill>
                  <a:srgbClr val="CA9B37"/>
                </a:solidFill>
                <a:latin typeface="Aptos"/>
              </a:defRPr>
            </a:pPr>
            <a:r>
              <a:t>BALANCING PRINCIPLE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95160" y="3154680"/>
            <a:ext cx="324612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2100" b="1">
                <a:solidFill>
                  <a:srgbClr val="FFFFFF"/>
                </a:solidFill>
                <a:latin typeface="Aptos"/>
              </a:defRPr>
            </a:pPr>
            <a:r>
              <a:t>A closer alignment</a:t>
            </a:r>
            <a:br/>
            <a:r>
              <a:t>with one power</a:t>
            </a:r>
            <a:br/>
            <a:r>
              <a:t>can damage relations</a:t>
            </a:r>
            <a:br/>
            <a:r>
              <a:t>with the other.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23" name="Connector 22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08  /  GEOSTRATEGY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Gwadar and the security environment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09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58368" y="1554480"/>
            <a:ext cx="5212080" cy="416052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58368" y="1554480"/>
            <a:ext cx="64008" cy="41605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86968" y="1719072"/>
            <a:ext cx="48006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235B91"/>
                </a:solidFill>
                <a:latin typeface="Aptos"/>
              </a:defRPr>
            </a:pPr>
            <a:r>
              <a:t>GWADAR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6968" y="2121408"/>
            <a:ext cx="4800600" cy="346557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• Arabian Sea location gives it strategic significance.</a:t>
            </a:r>
            <a:br/>
            <a:r>
              <a:t>• Pakistan and China emphasize regional connectivity.</a:t>
            </a:r>
            <a:br/>
            <a:r>
              <a:t>• Strategic importance does not automatically mean military use.</a:t>
            </a:r>
            <a:br/>
            <a:r>
              <a:t>• Commercial productivity and international perceptions are central.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63640" y="1554480"/>
            <a:ext cx="5212080" cy="416052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6263640" y="1554480"/>
            <a:ext cx="64008" cy="41605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92240" y="1719072"/>
            <a:ext cx="48006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CA9B37"/>
                </a:solidFill>
                <a:latin typeface="Aptos"/>
              </a:defRPr>
            </a:pPr>
            <a:r>
              <a:t>SECURITY IMPLICATIONS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92240" y="2121408"/>
            <a:ext cx="4800600" cy="346557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• South Asian security involves China, India, Pakistan and the United States.</a:t>
            </a:r>
            <a:br/>
            <a:r>
              <a:t>• CPEC projects create security responsibilities.</a:t>
            </a:r>
            <a:br/>
            <a:r>
              <a:t>• Incidents affecting Chinese personnel or infrastructure can spill into the wider diplomatic and economic environment.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17" name="Connector 16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F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09  /  STRATEGIC AUTONOMY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FFFFFF"/>
                </a:solidFill>
                <a:latin typeface="Aptos"/>
              </a:defRPr>
            </a:pPr>
            <a:r>
              <a:t>The strategic objective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BECDDC"/>
                </a:solidFill>
                <a:latin typeface="Aptos"/>
              </a:defRPr>
            </a:pPr>
            <a:r>
              <a:t>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1554480"/>
            <a:ext cx="1060704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000" b="1">
                <a:solidFill>
                  <a:srgbClr val="FFFFFF"/>
                </a:solidFill>
                <a:latin typeface="Aptos"/>
              </a:defRPr>
            </a:pPr>
            <a:r>
              <a:t>Strategic autonomy means retaining enough freedom to make foreign-policy decisions according to national interests.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606040"/>
            <a:ext cx="3429000" cy="2331720"/>
          </a:xfrm>
          <a:prstGeom prst="roundRect">
            <a:avLst/>
          </a:prstGeom>
          <a:solidFill>
            <a:srgbClr val="192B41"/>
          </a:solidFill>
          <a:ln>
            <a:solidFill>
              <a:srgbClr val="374B5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685800" y="2606040"/>
            <a:ext cx="64008" cy="2331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" y="2770632"/>
            <a:ext cx="30175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CA9B37"/>
                </a:solidFill>
                <a:latin typeface="Aptos"/>
              </a:defRPr>
            </a:pPr>
            <a:r>
              <a:t>PARTNERSHIP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3172968"/>
            <a:ext cx="3017520" cy="163677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FFFFFF"/>
                </a:solidFill>
                <a:latin typeface="Aptos"/>
              </a:defRPr>
            </a:pPr>
            <a:r>
              <a:t>Work with China on strategic, economic and defence priorities.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89120" y="2606040"/>
            <a:ext cx="3429000" cy="2331720"/>
          </a:xfrm>
          <a:prstGeom prst="roundRect">
            <a:avLst/>
          </a:prstGeom>
          <a:solidFill>
            <a:srgbClr val="192B41"/>
          </a:solidFill>
          <a:ln>
            <a:solidFill>
              <a:srgbClr val="374B5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389120" y="2606040"/>
            <a:ext cx="64008" cy="2331720"/>
          </a:xfrm>
          <a:prstGeom prst="rect">
            <a:avLst/>
          </a:prstGeom>
          <a:solidFill>
            <a:srgbClr val="3F96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617720" y="2770632"/>
            <a:ext cx="30175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CA9B37"/>
                </a:solidFill>
                <a:latin typeface="Aptos"/>
              </a:defRPr>
            </a:pPr>
            <a:r>
              <a:t>ENGAGEMENT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17720" y="3172968"/>
            <a:ext cx="3017520" cy="163677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FFFFFF"/>
                </a:solidFill>
                <a:latin typeface="Aptos"/>
              </a:defRPr>
            </a:pPr>
            <a:r>
              <a:t>Preserve constructive relations with the United States and other major economies.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092440" y="2606040"/>
            <a:ext cx="3429000" cy="2331720"/>
          </a:xfrm>
          <a:prstGeom prst="roundRect">
            <a:avLst/>
          </a:prstGeom>
          <a:solidFill>
            <a:srgbClr val="192B41"/>
          </a:solidFill>
          <a:ln>
            <a:solidFill>
              <a:srgbClr val="374B5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8092440" y="2606040"/>
            <a:ext cx="64008" cy="2331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321040" y="2770632"/>
            <a:ext cx="30175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CA9B37"/>
                </a:solidFill>
                <a:latin typeface="Aptos"/>
              </a:defRPr>
            </a:pPr>
            <a:r>
              <a:t>CAPACITY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321040" y="3172968"/>
            <a:ext cx="3017520" cy="163677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FFFFFF"/>
                </a:solidFill>
                <a:latin typeface="Aptos"/>
              </a:defRPr>
            </a:pPr>
            <a:r>
              <a:t>Build domestic economic, technological and institutional strength.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46120" y="5349240"/>
            <a:ext cx="571500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700" b="1">
                <a:solidFill>
                  <a:srgbClr val="CA9B37"/>
                </a:solidFill>
                <a:latin typeface="Aptos"/>
              </a:defRPr>
            </a:pPr>
            <a:r>
              <a:t>AVOID EXCLUSIVE ALIGNMENT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A0AFBE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23" name="Connector 22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A0AFB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10  /  FINDINGS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What the study concludes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11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1417320"/>
            <a:ext cx="4572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17320" y="1389888"/>
            <a:ext cx="2468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1">
                <a:solidFill>
                  <a:srgbClr val="235B91"/>
                </a:solidFill>
                <a:latin typeface="Aptos"/>
              </a:defRPr>
            </a:pPr>
            <a:r>
              <a:t>STRUCTURAL EXPOSURE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77639" y="1380744"/>
            <a:ext cx="7040880" cy="4389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0">
                <a:solidFill>
                  <a:srgbClr val="141C28"/>
                </a:solidFill>
                <a:latin typeface="Aptos"/>
              </a:defRPr>
            </a:pPr>
            <a:r>
              <a:t>Pakistan cannot fully insulate itself from US–China competition.</a:t>
            </a:r>
          </a:p>
        </p:txBody>
      </p:sp>
      <p:cxnSp>
        <p:nvCxnSpPr>
          <p:cNvPr id="11" name="Connector 10"/>
          <p:cNvCxnSpPr/>
          <p:nvPr/>
        </p:nvCxnSpPr>
        <p:spPr>
          <a:xfrm>
            <a:off x="1417320" y="1984248"/>
            <a:ext cx="9784080" cy="0"/>
          </a:xfrm>
          <a:prstGeom prst="line">
            <a:avLst/>
          </a:prstGeom>
          <a:ln w="8890">
            <a:solidFill>
              <a:srgbClr val="DC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31520" y="2350008"/>
            <a:ext cx="4572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17320" y="2322576"/>
            <a:ext cx="2468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1">
                <a:solidFill>
                  <a:srgbClr val="235B91"/>
                </a:solidFill>
                <a:latin typeface="Aptos"/>
              </a:defRPr>
            </a:pPr>
            <a:r>
              <a:t>CPEC DUALITY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77639" y="2313432"/>
            <a:ext cx="7040880" cy="4389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0">
                <a:solidFill>
                  <a:srgbClr val="141C28"/>
                </a:solidFill>
                <a:latin typeface="Aptos"/>
              </a:defRPr>
            </a:pPr>
            <a:r>
              <a:t>CPEC is both an economic opportunity and a geopolitical sensitivity.</a:t>
            </a:r>
          </a:p>
        </p:txBody>
      </p:sp>
      <p:cxnSp>
        <p:nvCxnSpPr>
          <p:cNvPr id="15" name="Connector 14"/>
          <p:cNvCxnSpPr/>
          <p:nvPr/>
        </p:nvCxnSpPr>
        <p:spPr>
          <a:xfrm>
            <a:off x="1417320" y="2916936"/>
            <a:ext cx="9784080" cy="0"/>
          </a:xfrm>
          <a:prstGeom prst="line">
            <a:avLst/>
          </a:prstGeom>
          <a:ln w="8890">
            <a:solidFill>
              <a:srgbClr val="DC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31520" y="3282696"/>
            <a:ext cx="4572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17320" y="3255264"/>
            <a:ext cx="2468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1">
                <a:solidFill>
                  <a:srgbClr val="235B91"/>
                </a:solidFill>
                <a:latin typeface="Aptos"/>
              </a:defRPr>
            </a:pPr>
            <a:r>
              <a:t>DIVERSIFICATION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77639" y="3246120"/>
            <a:ext cx="7040880" cy="4389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0">
                <a:solidFill>
                  <a:srgbClr val="141C28"/>
                </a:solidFill>
                <a:latin typeface="Aptos"/>
              </a:defRPr>
            </a:pPr>
            <a:r>
              <a:t>Economic diversification is essential to resilience.</a:t>
            </a:r>
          </a:p>
        </p:txBody>
      </p:sp>
      <p:cxnSp>
        <p:nvCxnSpPr>
          <p:cNvPr id="19" name="Connector 18"/>
          <p:cNvCxnSpPr/>
          <p:nvPr/>
        </p:nvCxnSpPr>
        <p:spPr>
          <a:xfrm>
            <a:off x="1417320" y="3849624"/>
            <a:ext cx="9784080" cy="0"/>
          </a:xfrm>
          <a:prstGeom prst="line">
            <a:avLst/>
          </a:prstGeom>
          <a:ln w="8890">
            <a:solidFill>
              <a:srgbClr val="DC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31520" y="4215384"/>
            <a:ext cx="4572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17320" y="4187952"/>
            <a:ext cx="2468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1">
                <a:solidFill>
                  <a:srgbClr val="235B91"/>
                </a:solidFill>
                <a:latin typeface="Aptos"/>
              </a:defRPr>
            </a:pPr>
            <a:r>
              <a:t>HARDER BALANCING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77639" y="4178808"/>
            <a:ext cx="7040880" cy="4389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0">
                <a:solidFill>
                  <a:srgbClr val="141C28"/>
                </a:solidFill>
                <a:latin typeface="Aptos"/>
              </a:defRPr>
            </a:pPr>
            <a:r>
              <a:t>Diplomatic balancing will become more difficult as rivalry intensifies.</a:t>
            </a:r>
          </a:p>
        </p:txBody>
      </p:sp>
      <p:cxnSp>
        <p:nvCxnSpPr>
          <p:cNvPr id="23" name="Connector 22"/>
          <p:cNvCxnSpPr/>
          <p:nvPr/>
        </p:nvCxnSpPr>
        <p:spPr>
          <a:xfrm>
            <a:off x="1417320" y="4782312"/>
            <a:ext cx="9784080" cy="0"/>
          </a:xfrm>
          <a:prstGeom prst="line">
            <a:avLst/>
          </a:prstGeom>
          <a:ln w="8890">
            <a:solidFill>
              <a:srgbClr val="DC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31520" y="5148072"/>
            <a:ext cx="4572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000" b="1">
                <a:solidFill>
                  <a:srgbClr val="CA9B37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417320" y="5120640"/>
            <a:ext cx="2468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1">
                <a:solidFill>
                  <a:srgbClr val="235B91"/>
                </a:solidFill>
                <a:latin typeface="Aptos"/>
              </a:defRPr>
            </a:pPr>
            <a:r>
              <a:t>DOMESTIC STRENGTH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977639" y="5111496"/>
            <a:ext cx="7040880" cy="4389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300" b="0">
                <a:solidFill>
                  <a:srgbClr val="141C28"/>
                </a:solidFill>
                <a:latin typeface="Aptos"/>
              </a:defRPr>
            </a:pPr>
            <a:r>
              <a:t>Strategic autonomy ultimately rests on economic and institutional capacity.</a:t>
            </a:r>
          </a:p>
        </p:txBody>
      </p:sp>
      <p:cxnSp>
        <p:nvCxnSpPr>
          <p:cNvPr id="27" name="Connector 26"/>
          <p:cNvCxnSpPr/>
          <p:nvPr/>
        </p:nvCxnSpPr>
        <p:spPr>
          <a:xfrm>
            <a:off x="1417320" y="5715000"/>
            <a:ext cx="9784080" cy="0"/>
          </a:xfrm>
          <a:prstGeom prst="line">
            <a:avLst/>
          </a:prstGeom>
          <a:ln w="8890">
            <a:solidFill>
              <a:srgbClr val="DC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29" name="Connector 28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11  /  POLICY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A resilience-first strategy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12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58368" y="1508760"/>
            <a:ext cx="3401568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58368" y="1508760"/>
            <a:ext cx="64008" cy="178308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86968" y="1673351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235B91"/>
                </a:solidFill>
                <a:latin typeface="Aptos"/>
              </a:defRPr>
            </a:pPr>
            <a:r>
              <a:t>DIVERSIFY EXPORT MARKETS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6968" y="2075688"/>
            <a:ext cx="2990088" cy="10881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Reduce vulnerability to shifts in any single market.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53128" y="1508760"/>
            <a:ext cx="3401568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4453128" y="1508760"/>
            <a:ext cx="64008" cy="1783080"/>
          </a:xfrm>
          <a:prstGeom prst="rect">
            <a:avLst/>
          </a:prstGeom>
          <a:solidFill>
            <a:srgbClr val="3F96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681728" y="1673351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3F96AE"/>
                </a:solidFill>
                <a:latin typeface="Aptos"/>
              </a:defRPr>
            </a:pPr>
            <a:r>
              <a:t>COMMERCIALIZE CPEC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81728" y="2075688"/>
            <a:ext cx="2990088" cy="10881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Strengthen commercial and economically sustainable activity.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247888" y="1508760"/>
            <a:ext cx="3401568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247888" y="1508760"/>
            <a:ext cx="64008" cy="178308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476488" y="1673351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CA9B37"/>
                </a:solidFill>
                <a:latin typeface="Aptos"/>
              </a:defRPr>
            </a:pPr>
            <a:r>
              <a:t>ATTRACT THIRD-PARTY CAPITAL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76488" y="2075688"/>
            <a:ext cx="2990088" cy="10881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Encourage wider international participation in investment.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58368" y="3657600"/>
            <a:ext cx="3401568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58368" y="3657600"/>
            <a:ext cx="64008" cy="178308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86968" y="3822191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235B91"/>
                </a:solidFill>
                <a:latin typeface="Aptos"/>
              </a:defRPr>
            </a:pPr>
            <a:r>
              <a:t>KEEP U.S. ENGAGEMENT OPEN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86968" y="4224528"/>
            <a:ext cx="2990088" cy="10881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Maintain constructive relations without abandoning China.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4453128" y="3657600"/>
            <a:ext cx="3401568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4453128" y="3657600"/>
            <a:ext cx="64008" cy="1783080"/>
          </a:xfrm>
          <a:prstGeom prst="rect">
            <a:avLst/>
          </a:prstGeom>
          <a:solidFill>
            <a:srgbClr val="3F96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4681728" y="3822191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3F96AE"/>
                </a:solidFill>
                <a:latin typeface="Aptos"/>
              </a:defRPr>
            </a:pPr>
            <a:r>
              <a:t>AVOID FRONTLINE STATUS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81728" y="4224528"/>
            <a:ext cx="2990088" cy="10881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Do not let Pakistan become a theater for great-power confrontation.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247888" y="3657600"/>
            <a:ext cx="3401568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8247888" y="3657600"/>
            <a:ext cx="64008" cy="178308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8476488" y="3822191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400" b="1">
                <a:solidFill>
                  <a:srgbClr val="CA9B37"/>
                </a:solidFill>
                <a:latin typeface="Aptos"/>
              </a:defRPr>
            </a:pPr>
            <a:r>
              <a:t>BUILD DOMESTIC CAPACITY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476488" y="4224528"/>
            <a:ext cx="2990088" cy="10881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50" b="0">
                <a:solidFill>
                  <a:srgbClr val="141C28"/>
                </a:solidFill>
                <a:latin typeface="Aptos"/>
              </a:defRPr>
            </a:pPr>
            <a:r>
              <a:t>Strengthen economic, technological and institutional foundations.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33" name="Connector 32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F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12  /  CONCLUSION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FFFFFF"/>
                </a:solidFill>
                <a:latin typeface="Aptos"/>
              </a:defRPr>
            </a:pPr>
            <a:r>
              <a:t>Turn geopolitical relevance into sustainable benefit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BECDDC"/>
                </a:solidFill>
                <a:latin typeface="Aptos"/>
              </a:defRPr>
            </a:pPr>
            <a: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72768"/>
            <a:ext cx="530352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3100" b="1">
                <a:solidFill>
                  <a:srgbClr val="FFFFFF"/>
                </a:solidFill>
                <a:latin typeface="Aptos"/>
              </a:defRPr>
            </a:pPr>
            <a:r>
              <a:t>PRAGMATIC</a:t>
            </a:r>
            <a:br/>
            <a:r>
              <a:t>STRATEGIC BALANCING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49808" y="3063240"/>
            <a:ext cx="292608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500" b="1">
                <a:solidFill>
                  <a:srgbClr val="CA9B37"/>
                </a:solidFill>
                <a:latin typeface="Aptos"/>
              </a:defRPr>
            </a:pPr>
            <a:r>
              <a:t>Strong China ties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9808" y="3584448"/>
            <a:ext cx="448056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500" b="1">
                <a:solidFill>
                  <a:srgbClr val="3F96AE"/>
                </a:solidFill>
                <a:latin typeface="Aptos"/>
              </a:defRPr>
            </a:pPr>
            <a:r>
              <a:t>+  constructive U.S. engagement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9808" y="4105656"/>
            <a:ext cx="466344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500" b="1">
                <a:solidFill>
                  <a:srgbClr val="FFFFFF"/>
                </a:solidFill>
                <a:latin typeface="Aptos"/>
              </a:defRPr>
            </a:pPr>
            <a:r>
              <a:t>+  diversified trade &amp; investment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9808" y="4626864"/>
            <a:ext cx="448056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500" b="1">
                <a:solidFill>
                  <a:srgbClr val="FFFFFF"/>
                </a:solidFill>
                <a:latin typeface="Aptos"/>
              </a:defRPr>
            </a:pPr>
            <a:r>
              <a:t>+  stronger domestic capacity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629400" y="1874519"/>
            <a:ext cx="4389120" cy="3063240"/>
          </a:xfrm>
          <a:prstGeom prst="roundRect">
            <a:avLst/>
          </a:prstGeom>
          <a:solidFill>
            <a:srgbClr val="1A2E44"/>
          </a:solidFill>
          <a:ln>
            <a:solidFill>
              <a:srgbClr val="3C526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995160" y="2267712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000" b="1">
                <a:solidFill>
                  <a:srgbClr val="CA9B37"/>
                </a:solidFill>
                <a:latin typeface="Aptos"/>
              </a:defRPr>
            </a:pPr>
            <a:r>
              <a:t>BOTTOM LINE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86600" y="2852928"/>
            <a:ext cx="3474720" cy="14173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 sz="1900" b="1">
                <a:solidFill>
                  <a:srgbClr val="FFFFFF"/>
                </a:solidFill>
                <a:latin typeface="Aptos"/>
              </a:defRPr>
            </a:pPr>
            <a:r>
              <a:t>Pakistan’s ability to navigate the rivalry depends ultimately on the strength of its own economy and institutions.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A0AFBE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17" name="Connector 16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A0AFB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66928" y="320040"/>
            <a:ext cx="640080" cy="45720"/>
          </a:xfrm>
          <a:prstGeom prst="rect">
            <a:avLst/>
          </a:prstGeom>
          <a:solidFill>
            <a:srgbClr val="CA9B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261872" y="320040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21792" y="502920"/>
            <a:ext cx="3657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13  /  SOURCES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804672"/>
            <a:ext cx="104241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900" b="1">
                <a:solidFill>
                  <a:srgbClr val="0F1F34"/>
                </a:solidFill>
                <a:latin typeface="Aptos"/>
              </a:defRPr>
            </a:pPr>
            <a:r>
              <a:t>Selected references from the research paper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0" y="566928"/>
            <a:ext cx="5486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000" b="1">
                <a:solidFill>
                  <a:srgbClr val="66717D"/>
                </a:solidFill>
                <a:latin typeface="Aptos"/>
              </a:defRPr>
            </a:pPr>
            <a:r>
              <a:t>14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417320"/>
            <a:ext cx="384048" cy="2560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25880" y="1371600"/>
            <a:ext cx="996696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20" b="0">
                <a:solidFill>
                  <a:srgbClr val="141C28"/>
                </a:solidFill>
                <a:latin typeface="Aptos"/>
              </a:defRPr>
            </a:pPr>
            <a:r>
              <a:t>Government of Pakistan, Ministry of Foreign Affairs — Joint Statement between the People’s Republic of China and the Islamic Republic of Pakistan, May 26, 2026.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3232" y="2121408"/>
            <a:ext cx="384048" cy="2560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5880" y="2075688"/>
            <a:ext cx="996696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20" b="0">
                <a:solidFill>
                  <a:srgbClr val="141C28"/>
                </a:solidFill>
                <a:latin typeface="Aptos"/>
              </a:defRPr>
            </a:pPr>
            <a:r>
              <a:t>Office of the United States Trade Representative — Pakistan–U.S. Trade Relations, 2026.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3232" y="2825496"/>
            <a:ext cx="384048" cy="2560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25880" y="2779776"/>
            <a:ext cx="996696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20" b="0">
                <a:solidFill>
                  <a:srgbClr val="141C28"/>
                </a:solidFill>
                <a:latin typeface="Aptos"/>
              </a:defRPr>
            </a:pPr>
            <a:r>
              <a:t>Government of Pakistan, Ministry of Foreign Affairs — Joint Press Communiqué of the Seventh Round of China–Pakistan Foreign Ministers’ Strategic Dialogue, 2026.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3232" y="3529584"/>
            <a:ext cx="384048" cy="2560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25880" y="3483864"/>
            <a:ext cx="996696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20" b="0">
                <a:solidFill>
                  <a:srgbClr val="141C28"/>
                </a:solidFill>
                <a:latin typeface="Aptos"/>
              </a:defRPr>
            </a:pPr>
            <a:r>
              <a:t>Council on Foreign Relations — China’s Belt and Road: Implications for the United States.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3232" y="4233672"/>
            <a:ext cx="384048" cy="2560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25880" y="4187952"/>
            <a:ext cx="996696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20" b="0">
                <a:solidFill>
                  <a:srgbClr val="141C28"/>
                </a:solidFill>
                <a:latin typeface="Aptos"/>
              </a:defRPr>
            </a:pPr>
            <a:r>
              <a:t>Center for Strategic and International Studies — Gwadar: China’s Potential Strategic Strongpoint in Pakistan.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3232" y="4937760"/>
            <a:ext cx="384048" cy="2560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900" b="1">
                <a:solidFill>
                  <a:srgbClr val="CA9B37"/>
                </a:solidFill>
                <a:latin typeface="Aptos"/>
              </a:defRPr>
            </a:pPr>
            <a:r>
              <a:t>06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25880" y="4892040"/>
            <a:ext cx="9966960" cy="5120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120" b="0">
                <a:solidFill>
                  <a:srgbClr val="141C28"/>
                </a:solidFill>
                <a:latin typeface="Aptos"/>
              </a:defRPr>
            </a:pPr>
            <a:r>
              <a:t>International Monetary Fund — Pakistan and China economic consultation materials.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1792" y="6492240"/>
            <a:ext cx="3657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700" b="1">
                <a:solidFill>
                  <a:srgbClr val="66717D"/>
                </a:solidFill>
                <a:latin typeface="Aptos"/>
              </a:defRPr>
            </a:pPr>
            <a:r>
              <a:t>US–CHINA CONFLICT  /  PAKISTAN</a:t>
            </a:r>
          </a:p>
        </p:txBody>
      </p:sp>
      <p:cxnSp>
        <p:nvCxnSpPr>
          <p:cNvPr id="21" name="Connector 20"/>
          <p:cNvCxnSpPr/>
          <p:nvPr/>
        </p:nvCxnSpPr>
        <p:spPr>
          <a:xfrm>
            <a:off x="621792" y="6382512"/>
            <a:ext cx="10945368" cy="0"/>
          </a:xfrm>
          <a:prstGeom prst="line">
            <a:avLst/>
          </a:prstGeom>
          <a:ln w="7620">
            <a:solidFill>
              <a:srgbClr val="66717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